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97"/>
  </p:notesMasterIdLst>
  <p:handoutMasterIdLst>
    <p:handoutMasterId r:id="rId98"/>
  </p:handoutMasterIdLst>
  <p:sldIdLst>
    <p:sldId id="256" r:id="rId2"/>
    <p:sldId id="267" r:id="rId3"/>
    <p:sldId id="268" r:id="rId4"/>
    <p:sldId id="269" r:id="rId5"/>
    <p:sldId id="270" r:id="rId6"/>
    <p:sldId id="271" r:id="rId7"/>
    <p:sldId id="272" r:id="rId8"/>
    <p:sldId id="259" r:id="rId9"/>
    <p:sldId id="266" r:id="rId10"/>
    <p:sldId id="273" r:id="rId11"/>
    <p:sldId id="274" r:id="rId12"/>
    <p:sldId id="275" r:id="rId13"/>
    <p:sldId id="276" r:id="rId14"/>
    <p:sldId id="277" r:id="rId15"/>
    <p:sldId id="278" r:id="rId16"/>
    <p:sldId id="279" r:id="rId17"/>
    <p:sldId id="280" r:id="rId18"/>
    <p:sldId id="281" r:id="rId19"/>
    <p:sldId id="282" r:id="rId20"/>
    <p:sldId id="258" r:id="rId21"/>
    <p:sldId id="265" r:id="rId22"/>
    <p:sldId id="283" r:id="rId23"/>
    <p:sldId id="284" r:id="rId24"/>
    <p:sldId id="285" r:id="rId25"/>
    <p:sldId id="286" r:id="rId26"/>
    <p:sldId id="287" r:id="rId27"/>
    <p:sldId id="288" r:id="rId28"/>
    <p:sldId id="289" r:id="rId29"/>
    <p:sldId id="290" r:id="rId30"/>
    <p:sldId id="291" r:id="rId31"/>
    <p:sldId id="260" r:id="rId32"/>
    <p:sldId id="261" r:id="rId33"/>
    <p:sldId id="292" r:id="rId34"/>
    <p:sldId id="293" r:id="rId35"/>
    <p:sldId id="294" r:id="rId36"/>
    <p:sldId id="295" r:id="rId37"/>
    <p:sldId id="296" r:id="rId38"/>
    <p:sldId id="297" r:id="rId39"/>
    <p:sldId id="298" r:id="rId40"/>
    <p:sldId id="299" r:id="rId41"/>
    <p:sldId id="300" r:id="rId42"/>
    <p:sldId id="301" r:id="rId43"/>
    <p:sldId id="302" r:id="rId44"/>
    <p:sldId id="262" r:id="rId45"/>
    <p:sldId id="263"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257" r:id="rId9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49" d="100"/>
          <a:sy n="49" d="100"/>
        </p:scale>
        <p:origin x="2184" y="4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irlan\Documents\Sheila%20Materias\Sheila%20Mestrado\Estatistica%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hirlan\Documents\Sheila%20Materias\Sheila%20Mestrado\Estatistica%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hirlan\Documents\Sheila%20Materias\Sheila%20Mestrado\estat&#237;stica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Plan1!$C$10:$C$16</c:f>
              <c:strCache>
                <c:ptCount val="7"/>
                <c:pt idx="0">
                  <c:v>Centro</c:v>
                </c:pt>
                <c:pt idx="1">
                  <c:v> Piranga</c:v>
                </c:pt>
                <c:pt idx="2">
                  <c:v>Maniçoba </c:v>
                </c:pt>
                <c:pt idx="3">
                  <c:v>Malhada da Areia </c:v>
                </c:pt>
                <c:pt idx="4">
                  <c:v>João Paulo II</c:v>
                </c:pt>
                <c:pt idx="5">
                  <c:v>Itaberaba</c:v>
                </c:pt>
                <c:pt idx="6">
                  <c:v>Demais bairros, distritos e povoados de Juazeiro</c:v>
                </c:pt>
              </c:strCache>
            </c:strRef>
          </c:cat>
          <c:val>
            <c:numRef>
              <c:f>Plan1!$D$10:$D$16</c:f>
              <c:numCache>
                <c:formatCode>0%</c:formatCode>
                <c:ptCount val="7"/>
                <c:pt idx="0">
                  <c:v>0.04</c:v>
                </c:pt>
                <c:pt idx="1">
                  <c:v>0.05</c:v>
                </c:pt>
                <c:pt idx="2">
                  <c:v>0.05</c:v>
                </c:pt>
                <c:pt idx="3">
                  <c:v>0.06</c:v>
                </c:pt>
                <c:pt idx="4">
                  <c:v>7.0000000000000007E-2</c:v>
                </c:pt>
                <c:pt idx="5">
                  <c:v>0.08</c:v>
                </c:pt>
                <c:pt idx="6">
                  <c:v>0.65</c:v>
                </c:pt>
              </c:numCache>
            </c:numRef>
          </c:val>
          <c:extLst xmlns:c16r2="http://schemas.microsoft.com/office/drawing/2015/06/chart">
            <c:ext xmlns:c16="http://schemas.microsoft.com/office/drawing/2014/chart" uri="{C3380CC4-5D6E-409C-BE32-E72D297353CC}">
              <c16:uniqueId val="{00000000-C03A-46BB-83FB-AE02842122A4}"/>
            </c:ext>
          </c:extLst>
        </c:ser>
        <c:dLbls>
          <c:dLblPos val="outEnd"/>
          <c:showLegendKey val="0"/>
          <c:showVal val="1"/>
          <c:showCatName val="0"/>
          <c:showSerName val="0"/>
          <c:showPercent val="0"/>
          <c:showBubbleSize val="0"/>
        </c:dLbls>
        <c:gapWidth val="100"/>
        <c:overlap val="-24"/>
        <c:axId val="140305400"/>
        <c:axId val="140304224"/>
      </c:barChart>
      <c:catAx>
        <c:axId val="140305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0304224"/>
        <c:crosses val="autoZero"/>
        <c:auto val="1"/>
        <c:lblAlgn val="ctr"/>
        <c:lblOffset val="100"/>
        <c:noMultiLvlLbl val="0"/>
      </c:catAx>
      <c:valAx>
        <c:axId val="140304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0305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gradFill rotWithShape="1">
                <a:gsLst>
                  <a:gs pos="0">
                    <a:schemeClr val="accent1">
                      <a:shade val="50000"/>
                      <a:satMod val="103000"/>
                      <a:lumMod val="102000"/>
                      <a:tint val="94000"/>
                    </a:schemeClr>
                  </a:gs>
                  <a:gs pos="50000">
                    <a:schemeClr val="accent1">
                      <a:shade val="50000"/>
                      <a:satMod val="110000"/>
                      <a:lumMod val="100000"/>
                      <a:shade val="100000"/>
                    </a:schemeClr>
                  </a:gs>
                  <a:gs pos="100000">
                    <a:schemeClr val="accent1">
                      <a:shade val="5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496E-4CE3-BBA6-8CAC6F6251FF}"/>
              </c:ext>
            </c:extLst>
          </c:dPt>
          <c:dPt>
            <c:idx val="1"/>
            <c:bubble3D val="0"/>
            <c:spPr>
              <a:gradFill rotWithShape="1">
                <a:gsLst>
                  <a:gs pos="0">
                    <a:schemeClr val="accent1">
                      <a:shade val="70000"/>
                      <a:satMod val="103000"/>
                      <a:lumMod val="102000"/>
                      <a:tint val="94000"/>
                    </a:schemeClr>
                  </a:gs>
                  <a:gs pos="50000">
                    <a:schemeClr val="accent1">
                      <a:shade val="70000"/>
                      <a:satMod val="110000"/>
                      <a:lumMod val="100000"/>
                      <a:shade val="100000"/>
                    </a:schemeClr>
                  </a:gs>
                  <a:gs pos="100000">
                    <a:schemeClr val="accent1">
                      <a:shade val="7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496E-4CE3-BBA6-8CAC6F6251FF}"/>
              </c:ext>
            </c:extLst>
          </c:dPt>
          <c:dPt>
            <c:idx val="2"/>
            <c:bubble3D val="0"/>
            <c:spPr>
              <a:gradFill rotWithShape="1">
                <a:gsLst>
                  <a:gs pos="0">
                    <a:schemeClr val="accent1">
                      <a:shade val="90000"/>
                      <a:satMod val="103000"/>
                      <a:lumMod val="102000"/>
                      <a:tint val="94000"/>
                    </a:schemeClr>
                  </a:gs>
                  <a:gs pos="50000">
                    <a:schemeClr val="accent1">
                      <a:shade val="90000"/>
                      <a:satMod val="110000"/>
                      <a:lumMod val="100000"/>
                      <a:shade val="100000"/>
                    </a:schemeClr>
                  </a:gs>
                  <a:gs pos="100000">
                    <a:schemeClr val="accent1">
                      <a:shade val="9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5-496E-4CE3-BBA6-8CAC6F6251FF}"/>
              </c:ext>
            </c:extLst>
          </c:dPt>
          <c:dPt>
            <c:idx val="3"/>
            <c:bubble3D val="0"/>
            <c:spPr>
              <a:gradFill rotWithShape="1">
                <a:gsLst>
                  <a:gs pos="0">
                    <a:schemeClr val="accent1">
                      <a:tint val="90000"/>
                      <a:satMod val="103000"/>
                      <a:lumMod val="102000"/>
                      <a:tint val="94000"/>
                    </a:schemeClr>
                  </a:gs>
                  <a:gs pos="50000">
                    <a:schemeClr val="accent1">
                      <a:tint val="90000"/>
                      <a:satMod val="110000"/>
                      <a:lumMod val="100000"/>
                      <a:shade val="100000"/>
                    </a:schemeClr>
                  </a:gs>
                  <a:gs pos="100000">
                    <a:schemeClr val="accent1">
                      <a:tint val="9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7-496E-4CE3-BBA6-8CAC6F6251FF}"/>
              </c:ext>
            </c:extLst>
          </c:dPt>
          <c:dPt>
            <c:idx val="4"/>
            <c:bubble3D val="0"/>
            <c:spPr>
              <a:gradFill rotWithShape="1">
                <a:gsLst>
                  <a:gs pos="0">
                    <a:schemeClr val="accent1">
                      <a:tint val="70000"/>
                      <a:satMod val="103000"/>
                      <a:lumMod val="102000"/>
                      <a:tint val="94000"/>
                    </a:schemeClr>
                  </a:gs>
                  <a:gs pos="50000">
                    <a:schemeClr val="accent1">
                      <a:tint val="70000"/>
                      <a:satMod val="110000"/>
                      <a:lumMod val="100000"/>
                      <a:shade val="100000"/>
                    </a:schemeClr>
                  </a:gs>
                  <a:gs pos="100000">
                    <a:schemeClr val="accent1">
                      <a:tint val="7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9-496E-4CE3-BBA6-8CAC6F6251FF}"/>
              </c:ext>
            </c:extLst>
          </c:dPt>
          <c:dPt>
            <c:idx val="5"/>
            <c:bubble3D val="0"/>
            <c:spPr>
              <a:gradFill rotWithShape="1">
                <a:gsLst>
                  <a:gs pos="0">
                    <a:schemeClr val="accent1">
                      <a:tint val="50000"/>
                      <a:satMod val="103000"/>
                      <a:lumMod val="102000"/>
                      <a:tint val="94000"/>
                    </a:schemeClr>
                  </a:gs>
                  <a:gs pos="50000">
                    <a:schemeClr val="accent1">
                      <a:tint val="50000"/>
                      <a:satMod val="110000"/>
                      <a:lumMod val="100000"/>
                      <a:shade val="100000"/>
                    </a:schemeClr>
                  </a:gs>
                  <a:gs pos="100000">
                    <a:schemeClr val="accent1">
                      <a:tint val="5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B-496E-4CE3-BBA6-8CAC6F6251F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Plan1!$C$50:$C$55</c:f>
              <c:strCache>
                <c:ptCount val="6"/>
                <c:pt idx="0">
                  <c:v>Sexual</c:v>
                </c:pt>
                <c:pt idx="1">
                  <c:v>Dano</c:v>
                </c:pt>
                <c:pt idx="2">
                  <c:v>Psicológica</c:v>
                </c:pt>
                <c:pt idx="3">
                  <c:v>Lesão/Vias de Fato</c:v>
                </c:pt>
                <c:pt idx="4">
                  <c:v>Honra</c:v>
                </c:pt>
                <c:pt idx="5">
                  <c:v> Ameaça</c:v>
                </c:pt>
              </c:strCache>
            </c:strRef>
          </c:cat>
          <c:val>
            <c:numRef>
              <c:f>Plan1!$D$50:$D$55</c:f>
              <c:numCache>
                <c:formatCode>0%</c:formatCode>
                <c:ptCount val="6"/>
                <c:pt idx="0">
                  <c:v>0.01</c:v>
                </c:pt>
                <c:pt idx="1">
                  <c:v>0.06</c:v>
                </c:pt>
                <c:pt idx="2">
                  <c:v>0.08</c:v>
                </c:pt>
                <c:pt idx="3">
                  <c:v>0.21</c:v>
                </c:pt>
                <c:pt idx="4">
                  <c:v>0.24</c:v>
                </c:pt>
                <c:pt idx="5">
                  <c:v>0.4</c:v>
                </c:pt>
              </c:numCache>
            </c:numRef>
          </c:val>
          <c:extLst xmlns:c16r2="http://schemas.microsoft.com/office/drawing/2015/06/chart">
            <c:ext xmlns:c16="http://schemas.microsoft.com/office/drawing/2014/chart" uri="{C3380CC4-5D6E-409C-BE32-E72D297353CC}">
              <c16:uniqueId val="{0000000C-496E-4CE3-BBA6-8CAC6F6251FF}"/>
            </c:ext>
          </c:extLst>
        </c:ser>
        <c:dLbls>
          <c:dLblPos val="bestFit"/>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Plan1!$B$29:$B$30</c:f>
              <c:strCache>
                <c:ptCount val="2"/>
                <c:pt idx="1">
                  <c:v>2016</c:v>
                </c:pt>
              </c:strCache>
            </c:strRef>
          </c:tx>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Plan1!$A$31:$A$33</c:f>
              <c:strCache>
                <c:ptCount val="3"/>
                <c:pt idx="0">
                  <c:v>Rondônia </c:v>
                </c:pt>
                <c:pt idx="1">
                  <c:v>Tocantins</c:v>
                </c:pt>
                <c:pt idx="2">
                  <c:v>Acre</c:v>
                </c:pt>
              </c:strCache>
            </c:strRef>
          </c:cat>
          <c:val>
            <c:numRef>
              <c:f>Plan1!$B$31:$B$33</c:f>
              <c:numCache>
                <c:formatCode>General</c:formatCode>
                <c:ptCount val="3"/>
                <c:pt idx="0">
                  <c:v>4.2</c:v>
                </c:pt>
                <c:pt idx="1">
                  <c:v>5</c:v>
                </c:pt>
                <c:pt idx="2">
                  <c:v>3.5</c:v>
                </c:pt>
              </c:numCache>
            </c:numRef>
          </c:val>
          <c:extLst xmlns:c16r2="http://schemas.microsoft.com/office/drawing/2015/06/chart">
            <c:ext xmlns:c16="http://schemas.microsoft.com/office/drawing/2014/chart" uri="{C3380CC4-5D6E-409C-BE32-E72D297353CC}">
              <c16:uniqueId val="{00000000-F260-4F0D-A82A-25458AE2ADAF}"/>
            </c:ext>
          </c:extLst>
        </c:ser>
        <c:ser>
          <c:idx val="1"/>
          <c:order val="1"/>
          <c:tx>
            <c:strRef>
              <c:f>Plan1!$C$29:$C$30</c:f>
              <c:strCache>
                <c:ptCount val="2"/>
                <c:pt idx="1">
                  <c:v>2017</c:v>
                </c:pt>
              </c:strCache>
            </c:strRef>
          </c:tx>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Plan1!$A$31:$A$33</c:f>
              <c:strCache>
                <c:ptCount val="3"/>
                <c:pt idx="0">
                  <c:v>Rondônia </c:v>
                </c:pt>
                <c:pt idx="1">
                  <c:v>Tocantins</c:v>
                </c:pt>
                <c:pt idx="2">
                  <c:v>Acre</c:v>
                </c:pt>
              </c:strCache>
            </c:strRef>
          </c:cat>
          <c:val>
            <c:numRef>
              <c:f>Plan1!$C$31:$C$33</c:f>
              <c:numCache>
                <c:formatCode>General</c:formatCode>
                <c:ptCount val="3"/>
                <c:pt idx="0">
                  <c:v>6.1</c:v>
                </c:pt>
                <c:pt idx="1">
                  <c:v>4.2</c:v>
                </c:pt>
                <c:pt idx="2">
                  <c:v>3.2</c:v>
                </c:pt>
              </c:numCache>
            </c:numRef>
          </c:val>
          <c:extLst xmlns:c16r2="http://schemas.microsoft.com/office/drawing/2015/06/chart">
            <c:ext xmlns:c16="http://schemas.microsoft.com/office/drawing/2014/chart" uri="{C3380CC4-5D6E-409C-BE32-E72D297353CC}">
              <c16:uniqueId val="{00000001-F260-4F0D-A82A-25458AE2ADAF}"/>
            </c:ext>
          </c:extLst>
        </c:ser>
        <c:dLbls>
          <c:dLblPos val="inEnd"/>
          <c:showLegendKey val="0"/>
          <c:showVal val="1"/>
          <c:showCatName val="0"/>
          <c:showSerName val="0"/>
          <c:showPercent val="0"/>
          <c:showBubbleSize val="0"/>
        </c:dLbls>
        <c:gapWidth val="100"/>
        <c:overlap val="-24"/>
        <c:axId val="140303048"/>
        <c:axId val="140302656"/>
      </c:barChart>
      <c:catAx>
        <c:axId val="140303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0302656"/>
        <c:crosses val="autoZero"/>
        <c:auto val="1"/>
        <c:lblAlgn val="ctr"/>
        <c:lblOffset val="100"/>
        <c:noMultiLvlLbl val="0"/>
      </c:catAx>
      <c:valAx>
        <c:axId val="140302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0303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xmlns="" id="{07C76437-F244-4C33-836F-ECE6222DCF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xmlns="" id="{B8DBB242-EB4E-4C11-98C9-70DF3E474A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7A7E06-05E8-4F0D-929A-814CECA4778F}" type="datetimeFigureOut">
              <a:rPr lang="pt-BR" smtClean="0"/>
              <a:t>14/01/2020</a:t>
            </a:fld>
            <a:endParaRPr lang="pt-BR"/>
          </a:p>
        </p:txBody>
      </p:sp>
      <p:sp>
        <p:nvSpPr>
          <p:cNvPr id="4" name="Espaço Reservado para Rodapé 3">
            <a:extLst>
              <a:ext uri="{FF2B5EF4-FFF2-40B4-BE49-F238E27FC236}">
                <a16:creationId xmlns:a16="http://schemas.microsoft.com/office/drawing/2014/main" xmlns="" id="{87625AA8-853E-4E75-A008-F408EA7041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xmlns="" id="{F45AB0EB-6CB3-4470-BD39-563B6398E9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AEEBB4-D0CC-47FC-922F-407DBA8513D1}" type="slidenum">
              <a:rPr lang="pt-BR" smtClean="0"/>
              <a:t>‹nº›</a:t>
            </a:fld>
            <a:endParaRPr lang="pt-BR"/>
          </a:p>
        </p:txBody>
      </p:sp>
    </p:spTree>
    <p:extLst>
      <p:ext uri="{BB962C8B-B14F-4D97-AF65-F5344CB8AC3E}">
        <p14:creationId xmlns:p14="http://schemas.microsoft.com/office/powerpoint/2010/main" val="42516865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BFB3F-B130-4950-9F66-F46610FCBF72}" type="datetimeFigureOut">
              <a:rPr lang="pt-BR" smtClean="0"/>
              <a:t>14/01/2020</a:t>
            </a:fld>
            <a:endParaRPr lang="pt-BR"/>
          </a:p>
        </p:txBody>
      </p:sp>
      <p:sp>
        <p:nvSpPr>
          <p:cNvPr id="4" name="Espaço Reservado para Imagem de Sli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22C2CD-D44E-4406-92AF-2B7411F55DB5}" type="slidenum">
              <a:rPr lang="pt-BR" smtClean="0"/>
              <a:t>‹nº›</a:t>
            </a:fld>
            <a:endParaRPr lang="pt-BR"/>
          </a:p>
        </p:txBody>
      </p:sp>
    </p:spTree>
    <p:extLst>
      <p:ext uri="{BB962C8B-B14F-4D97-AF65-F5344CB8AC3E}">
        <p14:creationId xmlns:p14="http://schemas.microsoft.com/office/powerpoint/2010/main" val="19588896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pt-BR"/>
              <a:t>Clique para editar o título Mestre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AD2F82E-7D09-4976-BD2E-B948B456E0F0}" type="datetimeFigureOut">
              <a:rPr lang="pt-BR" smtClean="0"/>
              <a:t>14/01/2020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7FE8D7-5092-48AE-9629-55D6D1F2B37A}" type="slidenum">
              <a:rPr lang="pt-BR" smtClean="0"/>
              <a:t>‹nº›</a:t>
            </a:fld>
            <a:endParaRPr lang="pt-BR"/>
          </a:p>
        </p:txBody>
      </p:sp>
    </p:spTree>
    <p:extLst>
      <p:ext uri="{BB962C8B-B14F-4D97-AF65-F5344CB8AC3E}">
        <p14:creationId xmlns:p14="http://schemas.microsoft.com/office/powerpoint/2010/main" val="193441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D2F82E-7D09-4976-BD2E-B948B456E0F0}" type="datetimeFigureOut">
              <a:rPr lang="pt-BR" smtClean="0"/>
              <a:t>14/01/2020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7FE8D7-5092-48AE-9629-55D6D1F2B37A}" type="slidenum">
              <a:rPr lang="pt-BR" smtClean="0"/>
              <a:t>‹nº›</a:t>
            </a:fld>
            <a:endParaRPr lang="pt-BR"/>
          </a:p>
        </p:txBody>
      </p:sp>
    </p:spTree>
    <p:extLst>
      <p:ext uri="{BB962C8B-B14F-4D97-AF65-F5344CB8AC3E}">
        <p14:creationId xmlns:p14="http://schemas.microsoft.com/office/powerpoint/2010/main" val="132096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D2F82E-7D09-4976-BD2E-B948B456E0F0}" type="datetimeFigureOut">
              <a:rPr lang="pt-BR" smtClean="0"/>
              <a:t>14/01/2020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7FE8D7-5092-48AE-9629-55D6D1F2B37A}" type="slidenum">
              <a:rPr lang="pt-BR" smtClean="0"/>
              <a:t>‹nº›</a:t>
            </a:fld>
            <a:endParaRPr lang="pt-BR"/>
          </a:p>
        </p:txBody>
      </p:sp>
    </p:spTree>
    <p:extLst>
      <p:ext uri="{BB962C8B-B14F-4D97-AF65-F5344CB8AC3E}">
        <p14:creationId xmlns:p14="http://schemas.microsoft.com/office/powerpoint/2010/main" val="175467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D2F82E-7D09-4976-BD2E-B948B456E0F0}" type="datetimeFigureOut">
              <a:rPr lang="pt-BR" smtClean="0"/>
              <a:t>14/01/2020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7FE8D7-5092-48AE-9629-55D6D1F2B37A}" type="slidenum">
              <a:rPr lang="pt-BR" smtClean="0"/>
              <a:t>‹nº›</a:t>
            </a:fld>
            <a:endParaRPr lang="pt-BR"/>
          </a:p>
        </p:txBody>
      </p:sp>
    </p:spTree>
    <p:extLst>
      <p:ext uri="{BB962C8B-B14F-4D97-AF65-F5344CB8AC3E}">
        <p14:creationId xmlns:p14="http://schemas.microsoft.com/office/powerpoint/2010/main" val="387725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pt-BR"/>
              <a:t>Clique para editar o título Mestre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AD2F82E-7D09-4976-BD2E-B948B456E0F0}" type="datetimeFigureOut">
              <a:rPr lang="pt-BR" smtClean="0"/>
              <a:t>14/01/2020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7FE8D7-5092-48AE-9629-55D6D1F2B37A}" type="slidenum">
              <a:rPr lang="pt-BR" smtClean="0"/>
              <a:t>‹nº›</a:t>
            </a:fld>
            <a:endParaRPr lang="pt-BR"/>
          </a:p>
        </p:txBody>
      </p:sp>
    </p:spTree>
    <p:extLst>
      <p:ext uri="{BB962C8B-B14F-4D97-AF65-F5344CB8AC3E}">
        <p14:creationId xmlns:p14="http://schemas.microsoft.com/office/powerpoint/2010/main" val="158321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AD2F82E-7D09-4976-BD2E-B948B456E0F0}" type="datetimeFigureOut">
              <a:rPr lang="pt-BR" smtClean="0"/>
              <a:t>14/01/2020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D7FE8D7-5092-48AE-9629-55D6D1F2B37A}" type="slidenum">
              <a:rPr lang="pt-BR" smtClean="0"/>
              <a:t>‹nº›</a:t>
            </a:fld>
            <a:endParaRPr lang="pt-BR"/>
          </a:p>
        </p:txBody>
      </p:sp>
    </p:spTree>
    <p:extLst>
      <p:ext uri="{BB962C8B-B14F-4D97-AF65-F5344CB8AC3E}">
        <p14:creationId xmlns:p14="http://schemas.microsoft.com/office/powerpoint/2010/main" val="3311367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Content Placeholder 3"/>
          <p:cNvSpPr>
            <a:spLocks noGrp="1"/>
          </p:cNvSpPr>
          <p:nvPr>
            <p:ph sz="half" idx="2"/>
          </p:nvPr>
        </p:nvSpPr>
        <p:spPr>
          <a:xfrm>
            <a:off x="472381" y="3618442"/>
            <a:ext cx="2901255" cy="532218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Content Placeholder 5"/>
          <p:cNvSpPr>
            <a:spLocks noGrp="1"/>
          </p:cNvSpPr>
          <p:nvPr>
            <p:ph sz="quarter" idx="4"/>
          </p:nvPr>
        </p:nvSpPr>
        <p:spPr>
          <a:xfrm>
            <a:off x="3471863" y="3618442"/>
            <a:ext cx="2915543" cy="532218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AD2F82E-7D09-4976-BD2E-B948B456E0F0}" type="datetimeFigureOut">
              <a:rPr lang="pt-BR" smtClean="0"/>
              <a:t>14/01/2020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ED7FE8D7-5092-48AE-9629-55D6D1F2B37A}" type="slidenum">
              <a:rPr lang="pt-BR" smtClean="0"/>
              <a:t>‹nº›</a:t>
            </a:fld>
            <a:endParaRPr lang="pt-BR"/>
          </a:p>
        </p:txBody>
      </p:sp>
    </p:spTree>
    <p:extLst>
      <p:ext uri="{BB962C8B-B14F-4D97-AF65-F5344CB8AC3E}">
        <p14:creationId xmlns:p14="http://schemas.microsoft.com/office/powerpoint/2010/main" val="2603930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AD2F82E-7D09-4976-BD2E-B948B456E0F0}" type="datetimeFigureOut">
              <a:rPr lang="pt-BR" smtClean="0"/>
              <a:t>14/01/2020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D7FE8D7-5092-48AE-9629-55D6D1F2B37A}" type="slidenum">
              <a:rPr lang="pt-BR" smtClean="0"/>
              <a:t>‹nº›</a:t>
            </a:fld>
            <a:endParaRPr lang="pt-BR"/>
          </a:p>
        </p:txBody>
      </p:sp>
    </p:spTree>
    <p:extLst>
      <p:ext uri="{BB962C8B-B14F-4D97-AF65-F5344CB8AC3E}">
        <p14:creationId xmlns:p14="http://schemas.microsoft.com/office/powerpoint/2010/main" val="154723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2F82E-7D09-4976-BD2E-B948B456E0F0}" type="datetimeFigureOut">
              <a:rPr lang="pt-BR" smtClean="0"/>
              <a:t>14/01/2020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D7FE8D7-5092-48AE-9629-55D6D1F2B37A}" type="slidenum">
              <a:rPr lang="pt-BR" smtClean="0"/>
              <a:t>‹nº›</a:t>
            </a:fld>
            <a:endParaRPr lang="pt-BR"/>
          </a:p>
        </p:txBody>
      </p:sp>
    </p:spTree>
    <p:extLst>
      <p:ext uri="{BB962C8B-B14F-4D97-AF65-F5344CB8AC3E}">
        <p14:creationId xmlns:p14="http://schemas.microsoft.com/office/powerpoint/2010/main" val="82517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pt-BR"/>
              <a:t>Clique para editar o título Mestre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D2F82E-7D09-4976-BD2E-B948B456E0F0}" type="datetimeFigureOut">
              <a:rPr lang="pt-BR" smtClean="0"/>
              <a:t>14/01/2020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D7FE8D7-5092-48AE-9629-55D6D1F2B37A}" type="slidenum">
              <a:rPr lang="pt-BR" smtClean="0"/>
              <a:t>‹nº›</a:t>
            </a:fld>
            <a:endParaRPr lang="pt-BR"/>
          </a:p>
        </p:txBody>
      </p:sp>
    </p:spTree>
    <p:extLst>
      <p:ext uri="{BB962C8B-B14F-4D97-AF65-F5344CB8AC3E}">
        <p14:creationId xmlns:p14="http://schemas.microsoft.com/office/powerpoint/2010/main" val="218542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D2F82E-7D09-4976-BD2E-B948B456E0F0}" type="datetimeFigureOut">
              <a:rPr lang="pt-BR" smtClean="0"/>
              <a:t>14/01/2020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D7FE8D7-5092-48AE-9629-55D6D1F2B37A}" type="slidenum">
              <a:rPr lang="pt-BR" smtClean="0"/>
              <a:t>‹nº›</a:t>
            </a:fld>
            <a:endParaRPr lang="pt-BR"/>
          </a:p>
        </p:txBody>
      </p:sp>
    </p:spTree>
    <p:extLst>
      <p:ext uri="{BB962C8B-B14F-4D97-AF65-F5344CB8AC3E}">
        <p14:creationId xmlns:p14="http://schemas.microsoft.com/office/powerpoint/2010/main" val="266123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AD2F82E-7D09-4976-BD2E-B948B456E0F0}" type="datetimeFigureOut">
              <a:rPr lang="pt-BR" smtClean="0"/>
              <a:t>14/01/2020</a:t>
            </a:fld>
            <a:endParaRPr lang="pt-B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D7FE8D7-5092-48AE-9629-55D6D1F2B37A}" type="slidenum">
              <a:rPr lang="pt-BR" smtClean="0"/>
              <a:t>‹nº›</a:t>
            </a:fld>
            <a:endParaRPr lang="pt-BR"/>
          </a:p>
        </p:txBody>
      </p:sp>
    </p:spTree>
    <p:extLst>
      <p:ext uri="{BB962C8B-B14F-4D97-AF65-F5344CB8AC3E}">
        <p14:creationId xmlns:p14="http://schemas.microsoft.com/office/powerpoint/2010/main" val="3548961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image" Target="../media/image10.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9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5DEC68-34A0-431A-BFBC-0ADB486ECE67}"/>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xmlns="" id="{E1A36F12-94EF-4895-9858-FA4E360308F5}"/>
              </a:ext>
            </a:extLst>
          </p:cNvPr>
          <p:cNvSpPr>
            <a:spLocks noGrp="1"/>
          </p:cNvSpPr>
          <p:nvPr>
            <p:ph type="subTitle" idx="1"/>
          </p:nvPr>
        </p:nvSpPr>
        <p:spPr/>
        <p:txBody>
          <a:bodyPr/>
          <a:lstStyle/>
          <a:p>
            <a:endParaRPr lang="pt-BR"/>
          </a:p>
        </p:txBody>
      </p:sp>
      <p:pic>
        <p:nvPicPr>
          <p:cNvPr id="4" name="Imagem 3">
            <a:extLst>
              <a:ext uri="{FF2B5EF4-FFF2-40B4-BE49-F238E27FC236}">
                <a16:creationId xmlns:a16="http://schemas.microsoft.com/office/drawing/2014/main" xmlns="" id="{D24A263B-760A-405B-9E1D-9A520251BF9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10039350"/>
          </a:xfrm>
          <a:prstGeom prst="rect">
            <a:avLst/>
          </a:prstGeom>
          <a:noFill/>
          <a:ln>
            <a:noFill/>
          </a:ln>
        </p:spPr>
      </p:pic>
    </p:spTree>
    <p:extLst>
      <p:ext uri="{BB962C8B-B14F-4D97-AF65-F5344CB8AC3E}">
        <p14:creationId xmlns:p14="http://schemas.microsoft.com/office/powerpoint/2010/main" val="125479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2B0AB1E8-2B11-474E-A1F9-EFF6812B44B5}"/>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09F67CB0-CA32-4FAA-8F33-2CE743621BFE}"/>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E9F4194C-CD38-4408-9A99-59D62D6C2045}"/>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C8B2E54F-B9BB-4E30-B672-328E057EB3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59257CDD-A8CE-4CE3-B42C-F4716891C4D5}"/>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B206C59C-9025-4CF5-A50A-D065BB3CFE52}"/>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AB5A9442-E9F5-422E-812A-50164C35A4D5}"/>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288808A0-1ECB-4D06-8D55-EFCC670B3AC0}"/>
              </a:ext>
            </a:extLst>
          </p:cNvPr>
          <p:cNvSpPr txBox="1"/>
          <p:nvPr/>
        </p:nvSpPr>
        <p:spPr>
          <a:xfrm>
            <a:off x="6255853" y="222314"/>
            <a:ext cx="656148" cy="369332"/>
          </a:xfrm>
          <a:prstGeom prst="rect">
            <a:avLst/>
          </a:prstGeom>
          <a:noFill/>
        </p:spPr>
        <p:txBody>
          <a:bodyPr wrap="square" rtlCol="0">
            <a:spAutoFit/>
          </a:bodyPr>
          <a:lstStyle/>
          <a:p>
            <a:r>
              <a:rPr lang="pt-BR" b="1" dirty="0">
                <a:solidFill>
                  <a:schemeClr val="bg1"/>
                </a:solidFill>
              </a:rPr>
              <a:t>10</a:t>
            </a:r>
          </a:p>
        </p:txBody>
      </p:sp>
      <p:sp>
        <p:nvSpPr>
          <p:cNvPr id="12" name="Retângulo 11">
            <a:extLst>
              <a:ext uri="{FF2B5EF4-FFF2-40B4-BE49-F238E27FC236}">
                <a16:creationId xmlns:a16="http://schemas.microsoft.com/office/drawing/2014/main" xmlns="" id="{4C34D64D-3416-479B-800D-2B71E61AF03F}"/>
              </a:ext>
            </a:extLst>
          </p:cNvPr>
          <p:cNvSpPr/>
          <p:nvPr/>
        </p:nvSpPr>
        <p:spPr>
          <a:xfrm>
            <a:off x="404191" y="889803"/>
            <a:ext cx="6049617" cy="9131667"/>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associada a falta de transporte e a ausência de manutenção de estradas, a falta de incentivo de amigos e familiares, que em muitos casos defendem o agressor e desqualificam a vítima, horário de funcionamento dos dispositivos de enfrentamento a violência, que geralmente segue a regra do horário comercial, medo, insegurança, uma série de fatores que podem levar ao baixo índice de procura  dessas mulheres a qualquer entidade pertencente à rede de enfrentamento à violência contra a mulher no Brasil. Outro fator agravante e decisivo de impedimento as mulheres, que são encorajadas a realizarem denúncias é a desconfiança na efetividade da lei e dos dispositivos de fiscalização e proteção. Por isso, muitas trabalhadoras preferem sair de uma relação violenta “do seu jeito”, sem recorrer a polícia ou a justiça, como melhor forma encontradas por elas para solucionar o problema.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As mulheres em situação de violência das áreas rurais não se permitem serem tratadas como vítimas.  Apesar de toda opressão sofrida no lar, são corajosas, resilientes, destemidas, que fazem da dor a força para driblar o sistema patriarcal. São mulheres que romperam com relacionamentos abusivos, sem o apoio de familiares, para viver em paz, cuidar de si e dos filhos. Essas mudanças assustam, causam medo a princípio, mas os desafios são usados, por essas sertanejas como pequenos degraus para o alcance da liberdade e do sossego. Elas são como pássaros, que mesmo quando capturados e trancados em gaiolas, não deixam transparecer as tristezas e infelicidades da ausência de liberdade e pelas ciladas provocadas pelo destino. Após muitos anos encarceradas nas gaiolas, as aves parecem se adaptarem ao ambiente, a viver e a cantar na solidão e na distância do seu habitat, causando para quem a observa, a falsa sensação de felicidade. Infelizmente, situação similar acontece com muitas mulheres que são violentadas no lar e que camuflam a infelicidade de uma vida conjugal, marcada por muitas dores e desentendimentos.</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Neste relato, usaremos para a personagem o pseudônimo de Sofrê, ave muito popular no Sertão, conhecida em algumas regiões do nosso país como corrupião. O Sofrê é uma ave que atrai a atenção das pessoas, devido a beleza da pelagem e canto inconfundível. Possui cores vivas, que mescla o laranja vivo e o preto pelo cumprimento do seu corpo, e que chama muito a atenção em qualquer lugar que pousa, características </a:t>
            </a:r>
            <a:r>
              <a:rPr lang="pt-BR" sz="1200" dirty="0">
                <a:latin typeface="Arial" panose="020B0604020202020204" pitchFamily="34" charset="0"/>
                <a:ea typeface="Calibri" panose="020F0502020204030204" pitchFamily="34" charset="0"/>
                <a:cs typeface="Times New Roman" panose="02020603050405020304" pitchFamily="18" charset="0"/>
              </a:rPr>
              <a:t>que se assemelham a alegria e irreverência de uma </a:t>
            </a:r>
            <a:r>
              <a:rPr lang="pt-BR" sz="1200" dirty="0" err="1">
                <a:latin typeface="Arial" panose="020B0604020202020204" pitchFamily="34" charset="0"/>
                <a:ea typeface="Calibri" panose="020F0502020204030204" pitchFamily="34" charset="0"/>
                <a:cs typeface="Times New Roman" panose="02020603050405020304" pitchFamily="18" charset="0"/>
              </a:rPr>
              <a:t>trabalhdora</a:t>
            </a:r>
            <a:endParaRPr lang="pt-BR" sz="1200" dirty="0"/>
          </a:p>
        </p:txBody>
      </p:sp>
    </p:spTree>
    <p:extLst>
      <p:ext uri="{BB962C8B-B14F-4D97-AF65-F5344CB8AC3E}">
        <p14:creationId xmlns:p14="http://schemas.microsoft.com/office/powerpoint/2010/main" val="1584702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C6BD8FED-90AB-4E06-9C62-F939D315AAEF}"/>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3B26CD9C-EA6D-42B4-889F-1F2C0E502AE0}"/>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F383AD5E-0C8B-4767-B31C-97851F831DC4}"/>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2BBD582A-8BFC-4C54-AC6D-44EDF55DD7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9D39FD4F-D879-45AB-9DAA-BBA9868A4B94}"/>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99849B6B-121D-4F7E-BC7F-265CCCABD0DF}"/>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F1B13705-D49B-48BC-BFDC-4EF487257289}"/>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2BD6CD7F-B174-43D3-A31C-9DB76949CC35}"/>
              </a:ext>
            </a:extLst>
          </p:cNvPr>
          <p:cNvSpPr txBox="1"/>
          <p:nvPr/>
        </p:nvSpPr>
        <p:spPr>
          <a:xfrm>
            <a:off x="6255853" y="222314"/>
            <a:ext cx="656148" cy="369332"/>
          </a:xfrm>
          <a:prstGeom prst="rect">
            <a:avLst/>
          </a:prstGeom>
          <a:noFill/>
        </p:spPr>
        <p:txBody>
          <a:bodyPr wrap="square" rtlCol="0">
            <a:spAutoFit/>
          </a:bodyPr>
          <a:lstStyle/>
          <a:p>
            <a:r>
              <a:rPr lang="pt-BR" b="1" dirty="0">
                <a:solidFill>
                  <a:schemeClr val="bg1"/>
                </a:solidFill>
              </a:rPr>
              <a:t>11</a:t>
            </a:r>
          </a:p>
        </p:txBody>
      </p:sp>
      <p:sp>
        <p:nvSpPr>
          <p:cNvPr id="12" name="Retângulo 11">
            <a:extLst>
              <a:ext uri="{FF2B5EF4-FFF2-40B4-BE49-F238E27FC236}">
                <a16:creationId xmlns:a16="http://schemas.microsoft.com/office/drawing/2014/main" xmlns="" id="{B1EB3BC1-AC28-4DC1-8E7A-8B43375B21B8}"/>
              </a:ext>
            </a:extLst>
          </p:cNvPr>
          <p:cNvSpPr/>
          <p:nvPr/>
        </p:nvSpPr>
        <p:spPr>
          <a:xfrm>
            <a:off x="283430" y="899370"/>
            <a:ext cx="6324600" cy="8680261"/>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que vive em uma pequena comunidade, localizada no interior de Juazeiro. A jovem de 37 anos, faz faxinas em algumas casas da localidade e do distrito, que fica a poucos quilômetros do local em que reside. Trabalha especialmente em lares onde vivem apenas idosos. Sofrê desempenha diversas atividades: lava e passa roupas, faz faxinas nas residências, cuida também do almoço, depende da necessidade de cada cliente. A faxineira geralmente trabalha com diárias, devido a agilidade em que executa os serviços, proporcionando uma renda maior.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Todos a conhecem na localidade devido a sua alegria marcante. Não falta coragem nesta mulher, muito menos força. Em todos os lugares que passa o seu bom dia é acompanhado de um belo sorriso. Sofrê esconde sua beleza por traz de um pequeno coque nos cabelos, com mechas loiras, que disputam com alguns fios brancos, olhos curiosos e inquietos, como os olhos do corrupião, que camuflam a tristeza de um casamento abusivo. Foram dez anos de violência no silêncio do lar e a liberdade somente foi possível há dois anos, quando Sofrê conseguiu se libertar da “gaiola” que a aprisionava a vida conjugal.</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 conversa com a trabalhadora aconteceu em uma manhã ensolarada de quarta-feira, em um espaço que estava em reforma de uma escola da comunidade que trabalha. O primeiro contato com a diarista aconteceu por indicação de uma liderança e a confirmação com o dia e horário foi estabelecido por telefone. O filho de Sofrê estuda na escola onde foi marcada a entrevista, por isso foi mais cômodo para ela o local e como não teria faxinas naquela manhã, aproveitou para nos aguardar para a entrevista. A sertaneja relatou, sem rodeios, e com muito bom humor, todo o histórico de violência vivida. Ela prefere o riso, pois o casamento deixou feridas que foram difíceis de cicatrizarem. O relacionamento resultou como frutos dois filhos: uma moça e um menino. Hoje, ela desfruta do sabor da liberdade, sem medos ou ameaça e por isso, prefere ver o seu passado pela ótica do humor.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Em um momento de descontração, a trabalhadora comentou a seguinte frase: “minha mãe costumava dizer que todos os princípios são flores”. A frase foi dita em referência ao início de qualquer relacionamento amoroso. É um momento de muito amor </a:t>
            </a:r>
            <a:r>
              <a:rPr lang="pt-BR" sz="1200" dirty="0">
                <a:latin typeface="Arial" panose="020B0604020202020204" pitchFamily="34" charset="0"/>
                <a:ea typeface="Calibri" panose="020F0502020204030204" pitchFamily="34" charset="0"/>
                <a:cs typeface="Times New Roman" panose="02020603050405020304" pitchFamily="18" charset="0"/>
              </a:rPr>
              <a:t>carinho e paixões intensas entre os casais. </a:t>
            </a:r>
            <a:endParaRPr lang="pt-BR" sz="1200" dirty="0"/>
          </a:p>
        </p:txBody>
      </p:sp>
    </p:spTree>
    <p:extLst>
      <p:ext uri="{BB962C8B-B14F-4D97-AF65-F5344CB8AC3E}">
        <p14:creationId xmlns:p14="http://schemas.microsoft.com/office/powerpoint/2010/main" val="1274944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9FDC91F9-19CD-4295-840D-4BC8394ACEB4}"/>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514BBA08-0916-4F26-B914-815073408C7C}"/>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9EAFDA55-5D37-4275-898E-05D3889A2FE7}"/>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8B0DBB52-F32C-4896-9548-96AC9C4843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A8ACD488-EFCF-478B-B710-0B3D16A86F8E}"/>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DC1406F3-1215-420E-824E-D611CEDC4538}"/>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40D57A35-D414-4559-9080-16E17B805896}"/>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CB5210A5-28F2-48C7-A3B7-098E74159E3D}"/>
              </a:ext>
            </a:extLst>
          </p:cNvPr>
          <p:cNvSpPr txBox="1"/>
          <p:nvPr/>
        </p:nvSpPr>
        <p:spPr>
          <a:xfrm>
            <a:off x="6255853" y="222314"/>
            <a:ext cx="656148" cy="369332"/>
          </a:xfrm>
          <a:prstGeom prst="rect">
            <a:avLst/>
          </a:prstGeom>
          <a:noFill/>
        </p:spPr>
        <p:txBody>
          <a:bodyPr wrap="square" rtlCol="0">
            <a:spAutoFit/>
          </a:bodyPr>
          <a:lstStyle/>
          <a:p>
            <a:r>
              <a:rPr lang="pt-BR" b="1" dirty="0">
                <a:solidFill>
                  <a:schemeClr val="bg1"/>
                </a:solidFill>
              </a:rPr>
              <a:t>12</a:t>
            </a:r>
          </a:p>
        </p:txBody>
      </p:sp>
      <p:sp>
        <p:nvSpPr>
          <p:cNvPr id="12" name="Retângulo 11">
            <a:extLst>
              <a:ext uri="{FF2B5EF4-FFF2-40B4-BE49-F238E27FC236}">
                <a16:creationId xmlns:a16="http://schemas.microsoft.com/office/drawing/2014/main" xmlns="" id="{181AEFEB-9D49-47C3-BE0B-86EBDADF4B1F}"/>
              </a:ext>
            </a:extLst>
          </p:cNvPr>
          <p:cNvSpPr/>
          <p:nvPr/>
        </p:nvSpPr>
        <p:spPr>
          <a:xfrm>
            <a:off x="328074" y="867696"/>
            <a:ext cx="6255853" cy="8782854"/>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Os primeiros anos de namoro e do casamento de Sofrê também foram um “mar de rosas”, como ela mesma descreveu “tudo parecia um sonho”.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 história de amor de Sofrê começou na escola. Ela viu um amor nascer de uma amizade de longa data com seu ex-companheiro. Foi um sentimento avassalador que durou alguns anos. Não havia nenhum resquício de que o sonho poderia se tornar um pesadelo. Durante esta fase, o companheiro de Sofrê demonstrava, de forma muito sutil, quase que imperceptível, que não seria um bom marido, mas ela, muito apaixonada, não conseguia enxergar o que estava por vir. As situações de ciúmes eram tratadas por ela como algo normal ou até mesmo como a manifestação de amor e proteção.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No namoro, ele não mostrava ciúmes. Se mostrava, eu não via. Às vezes aparecia uma pontinha assim - fez o sinal com o dedo indicador e o polegar a altura dos olhos-, mas eu achava que era ciúmes normal, você entende? Não achava que iria afetar o casamento. –declarou a trabalhadora.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 atração entre o casal foi muito intensa.  Sofrê não resistiu aos encantos do ex-companheiro e a curiosidade pelo sexo, tratado como um grande tabu para a sociedade da época, levou o casal a ter relações sexuais antes do casamento. É importante lembrar que naquele período, meados de 1980 e início da década de 1990, ainda era um grande tabu na zona rural, a virgindade. O patriarcado impunha a mulher a obrigação de guardar a “honra” para o casamento e o “desfrute” antes do matrimônio teria consequências graves para o casal, principalmente para a mulher, que não tinha o direito de escolha. O que Sofrê não imaginava é que o fato de ser mulher, em um lugar e um período cheio de tradicionalismos, a obrigaria a viver o matrimônio antes do esperado, sem a certeza de que estava tomando a decisão certa, porém o seu desejo, em nenhum momento foi questionado.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Sofrê engravidou durante o namoro. A família, como se fazia tradicionalmente, obrigou a moça a casar com o seu namorado, antes que crescesse a barriga e os burburinhos entre os vizinhos. Seria um escândalo na comunidade, uma moça casar grávida.  Como todos se conheciam na localidade, não houve obstáculos para o casamento que “lavaria a honra” da família. A ação, considerada inconsequente dos </a:t>
            </a:r>
            <a:endParaRPr lang="pt-BR" sz="1200" dirty="0"/>
          </a:p>
        </p:txBody>
      </p:sp>
    </p:spTree>
    <p:extLst>
      <p:ext uri="{BB962C8B-B14F-4D97-AF65-F5344CB8AC3E}">
        <p14:creationId xmlns:p14="http://schemas.microsoft.com/office/powerpoint/2010/main" val="282742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432509DB-DBC1-4068-B572-571EF8008118}"/>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DA7B0ADB-2596-486E-9D11-16A32585B6FE}"/>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15FAF958-3453-4B02-8217-A74C6BF90D63}"/>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C1B108B3-4152-4995-9451-603098A48C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8B8884DA-B2EC-47E0-98EF-3D94FFFF2C5D}"/>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DD3569D2-BE48-4805-9BB5-4B5FFF372C89}"/>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E3218A9B-889B-4C85-B2D4-8C7B4CDF5AF1}"/>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3A5F4E61-32B6-4CB1-8EC7-659E5CA7D343}"/>
              </a:ext>
            </a:extLst>
          </p:cNvPr>
          <p:cNvSpPr txBox="1"/>
          <p:nvPr/>
        </p:nvSpPr>
        <p:spPr>
          <a:xfrm>
            <a:off x="6255853" y="222314"/>
            <a:ext cx="656148" cy="369332"/>
          </a:xfrm>
          <a:prstGeom prst="rect">
            <a:avLst/>
          </a:prstGeom>
          <a:noFill/>
        </p:spPr>
        <p:txBody>
          <a:bodyPr wrap="square" rtlCol="0">
            <a:spAutoFit/>
          </a:bodyPr>
          <a:lstStyle/>
          <a:p>
            <a:r>
              <a:rPr lang="pt-BR" b="1" dirty="0">
                <a:solidFill>
                  <a:schemeClr val="bg1"/>
                </a:solidFill>
              </a:rPr>
              <a:t>13</a:t>
            </a:r>
          </a:p>
        </p:txBody>
      </p:sp>
      <p:sp>
        <p:nvSpPr>
          <p:cNvPr id="12" name="Retângulo 11">
            <a:extLst>
              <a:ext uri="{FF2B5EF4-FFF2-40B4-BE49-F238E27FC236}">
                <a16:creationId xmlns:a16="http://schemas.microsoft.com/office/drawing/2014/main" xmlns="" id="{FEFDEBC0-9388-4DC1-851D-A37971851E7A}"/>
              </a:ext>
            </a:extLst>
          </p:cNvPr>
          <p:cNvSpPr/>
          <p:nvPr/>
        </p:nvSpPr>
        <p:spPr>
          <a:xfrm>
            <a:off x="335527" y="793600"/>
            <a:ext cx="6248400" cy="9059852"/>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jovens, era uma imensa vergonha para os pais, que segundo os julgamentos dos vizinhos, não foram capazes de educa-los adequadamente para o matrimônio.  A violência contra os corpos das mulheres, que persiste até os dias atuais, impedia e ainda impede que muitas meninas possam tomar decisões, e por serem consideradas incapazes, cabia a família escolher o seu futuro e não importava se seriam felizes ou não, era indispensável que a correção fosse feita.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 gravidez de Sofrê causou um grande mal-estar entre os familiares. Em um primeiro momento, para a moça sem experiência, o casamento seria a realização de um sonho e a criança viria para concretizar o matrimônio, por isso que em nenhum momento ela se opôs a decisão dos pais.</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Quando engravidei, minha mãe chorou “Você fez isso, depois de tanto conselho que te dei!”- explicou em meio a boas gargalhadas e continuou - Pai, passou uns três dias sem olhar na minha cara, assim, chateado. Ele não disse nada, mas ficou muito chateado. Mas o meu </a:t>
            </a:r>
            <a:r>
              <a:rPr lang="pt-BR" sz="1200" dirty="0" err="1">
                <a:latin typeface="Arial" panose="020B0604020202020204" pitchFamily="34" charset="0"/>
                <a:ea typeface="Calibri" panose="020F0502020204030204" pitchFamily="34" charset="0"/>
                <a:cs typeface="Times New Roman" panose="02020603050405020304" pitchFamily="18" charset="0"/>
              </a:rPr>
              <a:t>ex</a:t>
            </a:r>
            <a:r>
              <a:rPr lang="pt-BR" sz="1200" dirty="0">
                <a:latin typeface="Arial" panose="020B0604020202020204" pitchFamily="34" charset="0"/>
                <a:ea typeface="Calibri" panose="020F0502020204030204" pitchFamily="34" charset="0"/>
                <a:cs typeface="Times New Roman" panose="02020603050405020304" pitchFamily="18" charset="0"/>
              </a:rPr>
              <a:t> falou que iria assumir o bebê, que gostava de mim e aí fomos morar juntos - Contou Sofrê, reclamando pelo fato de não ter pensando em voltar atrás com o casamento ou de não ter ido embora para bem longe, cuidar da filha, quando a situação começou a desandar.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Não houve um casamento litigioso. Na verdade, os dois foram morar na mesma casa, situação intitulada no interior como amasiado, ou seja, o casal que vive juntos em união estável.  Durante os primeiros anos do casamento, o ex-companheiro de Sofrê mostrava ser um homem muito carinhoso, atencioso com a esposa. Sempre responsável, não faltava com as obrigações do lar, fator que pesou muito no futuro, quando Sofrê optou pela separação. Na comunidade, seu companheiro era um homem respeitado, trabalhador, que mantinha bons laços de amizade com todas as pessoas, até mesmo quem não era muito próximo do casal. Essas características são muito comuns em homens que agridem mulheres. Geralmente são “bons maridos e pais”, “cuidadosos”, “românticos”, “atenciosos”, desempenham bem o seu trabalho, e, para a sociedade e comunidade em que vive, um “cidadão acima de qualquer suspeita.</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A vida apaixonante que o casal levava se comparava a um conto de fadas: uma casinha simples e feliz, da qual todo fim de semana, armavam uma rede no pé de </a:t>
            </a:r>
            <a:endParaRPr lang="pt-BR" sz="1200" dirty="0"/>
          </a:p>
        </p:txBody>
      </p:sp>
    </p:spTree>
    <p:extLst>
      <p:ext uri="{BB962C8B-B14F-4D97-AF65-F5344CB8AC3E}">
        <p14:creationId xmlns:p14="http://schemas.microsoft.com/office/powerpoint/2010/main" val="2692550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FA279E49-9302-4FF7-969B-3B2958646D72}"/>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7880DA09-A4EE-4285-A680-47FDEE41242A}"/>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B0FFBF9D-9C7C-4FE5-8801-07EE24006957}"/>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08879BC3-B9F9-4BF7-9685-A39D2279B1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59EEF11C-447A-45A3-9AC2-3CB9A717459F}"/>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914150DA-0E22-4BEA-8682-74B6C70A566A}"/>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62EDD6ED-83DE-4B1F-B976-965188CC93F4}"/>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3015AB74-AD75-495E-B145-32EC0F46FC25}"/>
              </a:ext>
            </a:extLst>
          </p:cNvPr>
          <p:cNvSpPr txBox="1"/>
          <p:nvPr/>
        </p:nvSpPr>
        <p:spPr>
          <a:xfrm>
            <a:off x="6255853" y="222314"/>
            <a:ext cx="656148" cy="369332"/>
          </a:xfrm>
          <a:prstGeom prst="rect">
            <a:avLst/>
          </a:prstGeom>
          <a:noFill/>
        </p:spPr>
        <p:txBody>
          <a:bodyPr wrap="square" rtlCol="0">
            <a:spAutoFit/>
          </a:bodyPr>
          <a:lstStyle/>
          <a:p>
            <a:r>
              <a:rPr lang="pt-BR" b="1" dirty="0">
                <a:solidFill>
                  <a:schemeClr val="bg1"/>
                </a:solidFill>
              </a:rPr>
              <a:t>14</a:t>
            </a:r>
          </a:p>
        </p:txBody>
      </p:sp>
      <p:sp>
        <p:nvSpPr>
          <p:cNvPr id="12" name="Retângulo 11">
            <a:extLst>
              <a:ext uri="{FF2B5EF4-FFF2-40B4-BE49-F238E27FC236}">
                <a16:creationId xmlns:a16="http://schemas.microsoft.com/office/drawing/2014/main" xmlns="" id="{012387D2-1BDE-45E9-81B2-C68F43E596AB}"/>
              </a:ext>
            </a:extLst>
          </p:cNvPr>
          <p:cNvSpPr/>
          <p:nvPr/>
        </p:nvSpPr>
        <p:spPr>
          <a:xfrm>
            <a:off x="400049" y="845588"/>
            <a:ext cx="6184043" cy="8782854"/>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umbuzeiro, que existia próximo a residência, se balançavam, ela com a barriga crescida aos cuidados do marido. A chegada da menina parecia que iria fortalecer ainda mais os laços existentes entre o casal, porém a situação foi outra.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Quatro anos depois, a felicidade aos poucos se desfez, como uma estátua de areia em que o vento leva de maneira serena cada grãozinho.  Teve início, na vida da faxineira, uma triste etapa, marcada por muitos momentos intragáveis. O companheiro de Sofrê começou a dar sinais de que a manteria presa em uma “gaiola” de sofrimento e muita infelicidade. O comportamento do marido mudou. Ele começou a ditar os tipos de roupas que Sofrê poderia ou não usar, a forma como o cabelo deveria ficar. As regras também valiam para perfumes e maquiagens. A decisão causou muito sofrimento para ela, que tinha total liberdade para usar o que achava melhor até o início do casamento.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O próximo golpe foi a proibição de estudar. Sofrê não tinha ensino médio completo, pois a gravidez a impediu de concluir os estudos. Seu maior sonho era voltar para sala de aula e concluir o curso científico.  O ex-companheiro não aceitava o seu desejo de estudar. Morria de ciúmes. Inventava histórias absurdas. Dizia inclusive que estudar “não era coisa de mulher direita”, que estudar “não dava futuro para ninguém naquela comunidade”, fazia comparações com outras mulheres que conseguiram concluir o curso científico, mas que permaneciam sem trabalho. Sem apoio de amigos ou da família, Sofrê acabou cedendo ao discurso machista do ex-companheiro, para não gerar ainda mais conflitos no casamento. Um dos poucos momentos durante a entrevista que a faxineira não sorriu, permaneceu séria até a conclusão do assunto.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Às vezes, já para não caçar mais confusão, eu não ia. Tinha filhos pequenos e gente se prende aos filhos. Vou deixar para lá, não vou estudar, para ver se vivia mais um pouco com ele. Assim, geralmente eu não enfrentava ele, eu cedia, meus filhos eram pequenos e ele achava que estudar era coisa de vagabunda- explicou com ar entristecido a situação.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A vergonha em ser proibida de estudar impediu que Sofrê pudesse contar com apoio dos familiares e amigos, que não sabiam que em seu relacionamento não existia mais flores, que apenas espinhos e cortes profundos estavam, a cada dia mais visíveis.  Diante de tanta opressão, ela tentou, sem muito sucesso, um primeiro enfrentamento. </a:t>
            </a:r>
            <a:endParaRPr lang="pt-BR" sz="1200" dirty="0"/>
          </a:p>
        </p:txBody>
      </p:sp>
    </p:spTree>
    <p:extLst>
      <p:ext uri="{BB962C8B-B14F-4D97-AF65-F5344CB8AC3E}">
        <p14:creationId xmlns:p14="http://schemas.microsoft.com/office/powerpoint/2010/main" val="3455066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4DF9C0E4-A75D-4580-8BC4-89A68AE92DA0}"/>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26C63406-61BE-4DA0-B0D4-6F67C6BC1C62}"/>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97235C44-CBB0-417D-93C3-B87593E1F448}"/>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4A68E8C8-A22C-407B-A52C-05374379E3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58E114E8-84DB-4682-82EA-BB7D53D937FD}"/>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C3A9A49C-E5F2-4EFD-BFF6-7FECAF4DA4B7}"/>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9EC3CFA3-B085-4C50-B211-B2CB2F052AAB}"/>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6272A12B-9244-4AE7-872D-210131429055}"/>
              </a:ext>
            </a:extLst>
          </p:cNvPr>
          <p:cNvSpPr txBox="1"/>
          <p:nvPr/>
        </p:nvSpPr>
        <p:spPr>
          <a:xfrm>
            <a:off x="6255853" y="222314"/>
            <a:ext cx="656148" cy="369332"/>
          </a:xfrm>
          <a:prstGeom prst="rect">
            <a:avLst/>
          </a:prstGeom>
          <a:noFill/>
        </p:spPr>
        <p:txBody>
          <a:bodyPr wrap="square" rtlCol="0">
            <a:spAutoFit/>
          </a:bodyPr>
          <a:lstStyle/>
          <a:p>
            <a:r>
              <a:rPr lang="pt-BR" b="1" dirty="0">
                <a:solidFill>
                  <a:schemeClr val="bg1"/>
                </a:solidFill>
              </a:rPr>
              <a:t>15</a:t>
            </a:r>
          </a:p>
        </p:txBody>
      </p:sp>
      <p:sp>
        <p:nvSpPr>
          <p:cNvPr id="12" name="Retângulo 11">
            <a:extLst>
              <a:ext uri="{FF2B5EF4-FFF2-40B4-BE49-F238E27FC236}">
                <a16:creationId xmlns:a16="http://schemas.microsoft.com/office/drawing/2014/main" xmlns="" id="{0573E7F3-9DC0-4444-87B2-B53F6C0B8178}"/>
              </a:ext>
            </a:extLst>
          </p:cNvPr>
          <p:cNvSpPr/>
          <p:nvPr/>
        </p:nvSpPr>
        <p:spPr>
          <a:xfrm>
            <a:off x="348035" y="735074"/>
            <a:ext cx="6161930" cy="8680261"/>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Argumentava, de todas as formas, que ele estava errado, que precisava confiar na esposa, que não haveria traição, que tudo não passava de uma loucura, mas não adiantava. O homem estava irredutível e obcecado pelo ciúme. Na verdade, o que a própria Sofrê não percebia era que seu ex-companheiro tinha medo de que ela se libertasse do relacionamento que estava vivendo. Ele sabia que a escola iria abrir portas para que ela não mais se permitisse ser submissa e para ele seria uma grande perda. Por outro lado, a sertaneja também afirmou que ele já a traía com outras mulheres e que tinha medo de que na escola, essa informação chegasse aos seus ouvidos, uma vez que a comunidade rural é muito pequena e tudo que acontecia e acontece até hoje, todas as pessoas do local têm conhecimento.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Ele achava assim, que se eu fosse para a escola, eu iria me enturmar, namorar. Ele queria me deixar em casa, para me deixar mais besta, você entende? Quando você vai para a escola, abre a mente para muitas coisas - declarou Sofrê, que somente teve a oportunidade de concluir os estudos quando o relacionamento chegou ao fim.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Os conflitos entre o casal ficaram ainda mais acirrados, a partir do uso exagerado de álcool pelo marido. Sofrê explicou que ele sempre chegava bêbado em casa, brigava com ela, xingava-a, expulsava-a de casa, mas até então nunca tinha a agredido fisicamente. Outro aspecto que pesou na decisão de permanecer no casamento era o fato de que o ex-marido cumpria rigorosamente com as obrigações financeiras da casa, apesar de possuir sua própria renda, que era usada a seu benefício e dos filhos, já que o ex-companheiro apenas “colocava a comida em casa”, uma triste realidade que ainda acontece em muitos lares brasileiros tanto da cidade quanto do campo.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1200" dirty="0">
                <a:latin typeface="Arial" panose="020B0604020202020204" pitchFamily="34" charset="0"/>
                <a:ea typeface="Calibri" panose="020F0502020204030204" pitchFamily="34" charset="0"/>
              </a:rPr>
              <a:t>	De acordo com informações levantadas no Ciam (2019) de Juazeiro-BA, a grande maioria das mulheres da zona rural (68,37%)* não dependem financeiramente dos maridos/companheiros agressores ou recebem algum tipo de política pública, a exemplo do bolsa família, Os levantamentos realizados no Ciam mostraram que esses grupos, atuam na área rural, desempenhando atividades </a:t>
            </a:r>
            <a:r>
              <a:rPr lang="pt-BR" sz="1200" dirty="0" err="1">
                <a:latin typeface="Arial" panose="020B0604020202020204" pitchFamily="34" charset="0"/>
                <a:ea typeface="Calibri" panose="020F0502020204030204" pitchFamily="34" charset="0"/>
              </a:rPr>
              <a:t>pluriativas</a:t>
            </a:r>
            <a:r>
              <a:rPr lang="pt-BR" sz="1200" dirty="0">
                <a:latin typeface="Arial" panose="020B0604020202020204" pitchFamily="34" charset="0"/>
                <a:ea typeface="Calibri" panose="020F0502020204030204" pitchFamily="34" charset="0"/>
              </a:rPr>
              <a:t> formais e informais como faxineiras, auxiliar de serviços gerais, professoras, manicures, cabelereiras, servidoras municipais, além das atividades executadas na agricultura familiar e no agronegócio da </a:t>
            </a:r>
            <a:r>
              <a:rPr lang="pt-BR" sz="1200" dirty="0">
                <a:latin typeface="Arial" panose="020B0604020202020204" pitchFamily="34" charset="0"/>
                <a:ea typeface="Calibri" panose="020F0502020204030204" pitchFamily="34" charset="0"/>
                <a:cs typeface="Times New Roman" panose="02020603050405020304" pitchFamily="18" charset="0"/>
              </a:rPr>
              <a:t>uva e da manga, considerados os cargos chefes da região do Vale do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tângulo 12">
            <a:extLst>
              <a:ext uri="{FF2B5EF4-FFF2-40B4-BE49-F238E27FC236}">
                <a16:creationId xmlns:a16="http://schemas.microsoft.com/office/drawing/2014/main" xmlns="" id="{78E5F71C-2FBD-41A9-A20F-0CA57AD6BC2E}"/>
              </a:ext>
            </a:extLst>
          </p:cNvPr>
          <p:cNvSpPr/>
          <p:nvPr/>
        </p:nvSpPr>
        <p:spPr>
          <a:xfrm>
            <a:off x="348035" y="9326514"/>
            <a:ext cx="4455796" cy="246221"/>
          </a:xfrm>
          <a:prstGeom prst="rect">
            <a:avLst/>
          </a:prstGeom>
        </p:spPr>
        <p:txBody>
          <a:bodyPr wrap="square">
            <a:spAutoFit/>
          </a:bodyPr>
          <a:lstStyle/>
          <a:p>
            <a:r>
              <a:rPr lang="pt-BR" sz="1000" dirty="0">
                <a:latin typeface="Arial" panose="020B0604020202020204" pitchFamily="34" charset="0"/>
                <a:ea typeface="Calibri" panose="020F0502020204030204" pitchFamily="34" charset="0"/>
                <a:cs typeface="Times New Roman" panose="02020603050405020304" pitchFamily="18" charset="0"/>
              </a:rPr>
              <a:t>*Fonte pesquisa: elaboração própria com base nos dados do CIAM 2019. </a:t>
            </a:r>
            <a:endParaRPr lang="pt-BR" sz="1000" dirty="0"/>
          </a:p>
        </p:txBody>
      </p:sp>
    </p:spTree>
    <p:extLst>
      <p:ext uri="{BB962C8B-B14F-4D97-AF65-F5344CB8AC3E}">
        <p14:creationId xmlns:p14="http://schemas.microsoft.com/office/powerpoint/2010/main" val="1920396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Agrupar 10">
            <a:extLst>
              <a:ext uri="{FF2B5EF4-FFF2-40B4-BE49-F238E27FC236}">
                <a16:creationId xmlns:a16="http://schemas.microsoft.com/office/drawing/2014/main" xmlns="" id="{B5E74DFA-E5BF-4A41-BFBA-61ADFBE12CEB}"/>
              </a:ext>
            </a:extLst>
          </p:cNvPr>
          <p:cNvGrpSpPr/>
          <p:nvPr/>
        </p:nvGrpSpPr>
        <p:grpSpPr>
          <a:xfrm>
            <a:off x="0" y="-110123"/>
            <a:ext cx="6874731" cy="9807147"/>
            <a:chOff x="0" y="-169757"/>
            <a:chExt cx="6874731" cy="9807147"/>
          </a:xfrm>
        </p:grpSpPr>
        <p:grpSp>
          <p:nvGrpSpPr>
            <p:cNvPr id="12" name="Agrupar 11">
              <a:extLst>
                <a:ext uri="{FF2B5EF4-FFF2-40B4-BE49-F238E27FC236}">
                  <a16:creationId xmlns:a16="http://schemas.microsoft.com/office/drawing/2014/main" xmlns="" id="{C210C46E-DD04-4FFB-8B1E-EC0D9F502448}"/>
                </a:ext>
              </a:extLst>
            </p:cNvPr>
            <p:cNvGrpSpPr/>
            <p:nvPr/>
          </p:nvGrpSpPr>
          <p:grpSpPr>
            <a:xfrm>
              <a:off x="5526156" y="-169757"/>
              <a:ext cx="1331843" cy="999925"/>
              <a:chOff x="5445979" y="-152402"/>
              <a:chExt cx="1428750" cy="1295392"/>
            </a:xfrm>
          </p:grpSpPr>
          <p:sp>
            <p:nvSpPr>
              <p:cNvPr id="16" name="Seta: para Cima 15">
                <a:extLst>
                  <a:ext uri="{FF2B5EF4-FFF2-40B4-BE49-F238E27FC236}">
                    <a16:creationId xmlns:a16="http://schemas.microsoft.com/office/drawing/2014/main" xmlns="" id="{4963B22D-9B05-4448-8C6B-1CE83108F60C}"/>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7" name="Picture 20" descr="Imagem relacionada">
                <a:extLst>
                  <a:ext uri="{FF2B5EF4-FFF2-40B4-BE49-F238E27FC236}">
                    <a16:creationId xmlns:a16="http://schemas.microsoft.com/office/drawing/2014/main" xmlns="" id="{308130FB-454B-4748-BCD0-1FE33DE806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Agrupar 12">
              <a:extLst>
                <a:ext uri="{FF2B5EF4-FFF2-40B4-BE49-F238E27FC236}">
                  <a16:creationId xmlns:a16="http://schemas.microsoft.com/office/drawing/2014/main" xmlns="" id="{41359850-9C7A-42FB-ADB7-4ADC1F8AEB14}"/>
                </a:ext>
              </a:extLst>
            </p:cNvPr>
            <p:cNvGrpSpPr/>
            <p:nvPr/>
          </p:nvGrpSpPr>
          <p:grpSpPr>
            <a:xfrm>
              <a:off x="0" y="9568809"/>
              <a:ext cx="6874731" cy="68581"/>
              <a:chOff x="-1" y="9414509"/>
              <a:chExt cx="6874731" cy="68581"/>
            </a:xfrm>
          </p:grpSpPr>
          <p:sp>
            <p:nvSpPr>
              <p:cNvPr id="14" name="Seta: para Cima 13">
                <a:extLst>
                  <a:ext uri="{FF2B5EF4-FFF2-40B4-BE49-F238E27FC236}">
                    <a16:creationId xmlns:a16="http://schemas.microsoft.com/office/drawing/2014/main" xmlns="" id="{4704921B-E0B8-456B-A498-484F17B1BAFF}"/>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5" name="Conector reto 14">
                <a:extLst>
                  <a:ext uri="{FF2B5EF4-FFF2-40B4-BE49-F238E27FC236}">
                    <a16:creationId xmlns:a16="http://schemas.microsoft.com/office/drawing/2014/main" xmlns="" id="{E066BA7E-D835-456F-9C58-D88764FFA733}"/>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8" name="CaixaDeTexto 17">
            <a:extLst>
              <a:ext uri="{FF2B5EF4-FFF2-40B4-BE49-F238E27FC236}">
                <a16:creationId xmlns:a16="http://schemas.microsoft.com/office/drawing/2014/main" xmlns="" id="{284C535E-A969-430C-B0FC-6C77871A6E49}"/>
              </a:ext>
            </a:extLst>
          </p:cNvPr>
          <p:cNvSpPr txBox="1"/>
          <p:nvPr/>
        </p:nvSpPr>
        <p:spPr>
          <a:xfrm>
            <a:off x="6255853" y="222314"/>
            <a:ext cx="656148" cy="369332"/>
          </a:xfrm>
          <a:prstGeom prst="rect">
            <a:avLst/>
          </a:prstGeom>
          <a:noFill/>
        </p:spPr>
        <p:txBody>
          <a:bodyPr wrap="square" rtlCol="0">
            <a:spAutoFit/>
          </a:bodyPr>
          <a:lstStyle/>
          <a:p>
            <a:r>
              <a:rPr lang="pt-BR" b="1" dirty="0">
                <a:solidFill>
                  <a:schemeClr val="bg1"/>
                </a:solidFill>
              </a:rPr>
              <a:t>16</a:t>
            </a:r>
          </a:p>
        </p:txBody>
      </p:sp>
      <p:sp>
        <p:nvSpPr>
          <p:cNvPr id="19" name="Retângulo 18">
            <a:extLst>
              <a:ext uri="{FF2B5EF4-FFF2-40B4-BE49-F238E27FC236}">
                <a16:creationId xmlns:a16="http://schemas.microsoft.com/office/drawing/2014/main" xmlns="" id="{183AF18B-D124-40A4-BF0D-6635657DD241}"/>
              </a:ext>
            </a:extLst>
          </p:cNvPr>
          <p:cNvSpPr/>
          <p:nvPr/>
        </p:nvSpPr>
        <p:spPr>
          <a:xfrm>
            <a:off x="353292" y="828444"/>
            <a:ext cx="6255326" cy="8228856"/>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Vale do São Francisco. Os dados contrariam as teorias defendidas na literatura**, no que diz respeito as dificuldades de muitas mulheres em buscar a sua autonomia e por isso, dependem financeiramente dos seus companheiros, achando-se incapazes de se tornarem as mantenedoras do lar.</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O ex-companheiro de Sofrê tinha o objetivo de isola-la da vida fora do lar e de quebra, passou a implicar as visitas periódicas que a mulher realizava aos pais e vizinhos. Sempre questionava o que ela fazia todos os dias na casa deles e alegava não haver necessidade para isso, já que ela tinha um lar para cuidar. Com tanta pressão do marido e com medo que ele pudesse larga-la, Sofrê foi se afastando discretamente da casa dos seus familiares e amigos, sempre com a justificativa de que tinha muitos “afazeres” no lar.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Sofrê resistia a um casamento infeliz que somente lhe causava angustias. Sem se dar conta, a faxineira foi vítima de abusos sexuais do marido, mas acreditava que todas as relações, mesmo as não consensuais eram normais, pois via o sexo como uma obrigação da mulher em satisfazer o homem. As vezes ela não tinha vontade, estava muito cansada ou com dores pelo corpo, devido as atividades que fazia em casa, mas não negava, pois tinha medo de perde-lo. Muito envergonhada, Sofrê relatou a situação que vivia:</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 Eu já sofri muita violência sexual, quando ele chegava bêbado. Não gosto de lembrar... Mas as vezes a gente não quer, você entende? Acha que desagradando ele, ele vai sair e arranjar outra, porque na minha cabeça, de primeiro era assim, se eu não cedesse ele procuraria outra lá fora. Hoje penso totalmente diferente. Eu não sou mais besta. Não deixo mais homem colocar cabresto em mim-afirmou.</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1200" dirty="0">
                <a:latin typeface="Arial" panose="020B0604020202020204" pitchFamily="34" charset="0"/>
                <a:ea typeface="Calibri" panose="020F0502020204030204" pitchFamily="34" charset="0"/>
              </a:rPr>
              <a:t>	Nos mecanismos de enfrentamento a violência doméstica e familiar de Juazeiro, especificamente nos dados apresentados pelo Ciam (2019), a violência sexual se apresenta de forma tímida e os levantamentos e analises revelaram que além da vergonha em falar sobre o assunto, muitas mulheres não conseguem se enxergar como vítimas dessa violência, por pensarem exatamente como Sofrê. Infelizmente, o discurso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tângulo 19">
            <a:extLst>
              <a:ext uri="{FF2B5EF4-FFF2-40B4-BE49-F238E27FC236}">
                <a16:creationId xmlns:a16="http://schemas.microsoft.com/office/drawing/2014/main" xmlns="" id="{070EC999-C1C0-470A-BE8D-F974EF3601E1}"/>
              </a:ext>
            </a:extLst>
          </p:cNvPr>
          <p:cNvSpPr/>
          <p:nvPr/>
        </p:nvSpPr>
        <p:spPr>
          <a:xfrm>
            <a:off x="353292" y="9332139"/>
            <a:ext cx="2085827" cy="246221"/>
          </a:xfrm>
          <a:prstGeom prst="rect">
            <a:avLst/>
          </a:prstGeom>
        </p:spPr>
        <p:txBody>
          <a:bodyPr wrap="none">
            <a:spAutoFit/>
          </a:bodyPr>
          <a:lstStyle/>
          <a:p>
            <a:r>
              <a:rPr lang="pt-BR" sz="1000" dirty="0">
                <a:latin typeface="Arial" panose="020B0604020202020204" pitchFamily="34" charset="0"/>
                <a:ea typeface="Calibri" panose="020F0502020204030204" pitchFamily="34" charset="0"/>
                <a:cs typeface="Times New Roman" panose="02020603050405020304" pitchFamily="18" charset="0"/>
              </a:rPr>
              <a:t>**</a:t>
            </a:r>
            <a:r>
              <a:rPr lang="pt-BR" sz="1000" dirty="0" err="1">
                <a:latin typeface="Arial" panose="020B0604020202020204" pitchFamily="34" charset="0"/>
                <a:ea typeface="Calibri" panose="020F0502020204030204" pitchFamily="34" charset="0"/>
                <a:cs typeface="Times New Roman" panose="02020603050405020304" pitchFamily="18" charset="0"/>
              </a:rPr>
              <a:t>Saffioti</a:t>
            </a:r>
            <a:r>
              <a:rPr lang="pt-BR" sz="1000" dirty="0">
                <a:latin typeface="Arial" panose="020B0604020202020204" pitchFamily="34" charset="0"/>
                <a:ea typeface="Calibri" panose="020F0502020204030204" pitchFamily="34" charset="0"/>
                <a:cs typeface="Times New Roman" panose="02020603050405020304" pitchFamily="18" charset="0"/>
              </a:rPr>
              <a:t>, 2015 e Azevedo, 1985. </a:t>
            </a:r>
            <a:endParaRPr lang="pt-BR" sz="1000" dirty="0"/>
          </a:p>
        </p:txBody>
      </p:sp>
    </p:spTree>
    <p:extLst>
      <p:ext uri="{BB962C8B-B14F-4D97-AF65-F5344CB8AC3E}">
        <p14:creationId xmlns:p14="http://schemas.microsoft.com/office/powerpoint/2010/main" val="3219085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CFF5BE26-6489-432F-90BA-6FA26B377760}"/>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2DE67083-2D7F-4306-93BF-7B6DE30DBA67}"/>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E20AEBE8-6FDC-47DC-81F7-7BF09D42ADE8}"/>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B85E2D36-1608-4B2A-B11A-CEAE5561BE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2D332DEA-96BC-4655-B432-C1CC16BBC836}"/>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AD00648D-850C-4C9A-9EA4-DCCEEA27E6ED}"/>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F7680418-B3A7-4412-BB65-DA0EA89E6E70}"/>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48FB4E96-56A1-40D7-BB0A-5431AB4A43C8}"/>
              </a:ext>
            </a:extLst>
          </p:cNvPr>
          <p:cNvSpPr txBox="1"/>
          <p:nvPr/>
        </p:nvSpPr>
        <p:spPr>
          <a:xfrm>
            <a:off x="6255853" y="222314"/>
            <a:ext cx="656148" cy="369332"/>
          </a:xfrm>
          <a:prstGeom prst="rect">
            <a:avLst/>
          </a:prstGeom>
          <a:noFill/>
        </p:spPr>
        <p:txBody>
          <a:bodyPr wrap="square" rtlCol="0">
            <a:spAutoFit/>
          </a:bodyPr>
          <a:lstStyle/>
          <a:p>
            <a:r>
              <a:rPr lang="pt-BR" b="1" dirty="0">
                <a:solidFill>
                  <a:schemeClr val="bg1"/>
                </a:solidFill>
              </a:rPr>
              <a:t>17</a:t>
            </a:r>
          </a:p>
        </p:txBody>
      </p:sp>
      <p:sp>
        <p:nvSpPr>
          <p:cNvPr id="12" name="Retângulo 11">
            <a:extLst>
              <a:ext uri="{FF2B5EF4-FFF2-40B4-BE49-F238E27FC236}">
                <a16:creationId xmlns:a16="http://schemas.microsoft.com/office/drawing/2014/main" xmlns="" id="{D7BD6CFD-AB14-46AF-A0DB-BB1E6881E1F2}"/>
              </a:ext>
            </a:extLst>
          </p:cNvPr>
          <p:cNvSpPr/>
          <p:nvPr/>
        </p:nvSpPr>
        <p:spPr>
          <a:xfrm>
            <a:off x="197150" y="889803"/>
            <a:ext cx="6487764" cy="8501494"/>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desta personagem revela um forte a herança negativa do sistema patriarcal: a subserviência da mulher ao homem, a capacidade de aceitar qualquer tipo de situação violenta para manter o matrimônio sadio e feliz. Se ela não cumprir com as regras impostas pelo jogo do patriarcado, será apedrejada e culpabilizada pelo fim do relacionamento. Ninguém se colocou em seu lugar, muito menos entendeu o que ela passou. Seria mais fácil aponta-la como “mãe solteira”, “mais um fardo para a família” ou “a mulher que não soube conduzir o casamento”.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Sofrê também não conseguiu enxergar que sofria violência física. A faxineira confessou já ter brigado com esposo e o enfrentado com tapas e murros para não ser agredida, porém não tratou a situação como violência.  Talvez a autodefesa criada   fez com que a faxineira não se colocasse na situação de vítima das agressões, uma vez que ela reagia aos ataques de todas as formas possíveis.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Já briguei assim, de murro. Ele também levava. Não era só eu- confessou Sofrê.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Em muitos momentos, o agressor de Sofrê chegava bêbado, gastava todo o dinheiro em bares da comunidade e sempre quando ela tentava conversar, aconteciam as agressões verbais e física, com empurrões, na maior parte das vezes, na frente das crianças. A situação passou a ficar insuportável, após o nascimento do filho mais novo. Atualmente as duas crianças tem medo do pai e a filha mais velha evita fazer visitas a ele em seu novo lar.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No fim de tarde de uma segunda-feira, dia em que geralmente as pessoas da comunidade saiam para fazer compras na cidade, o ex-companheiro de Sofrê chegou de Juazeiro muito bêbado, quebrando os móveis de casa. Primeiro foi o espelho da sala com um murro. Depois os moveis que estavam na estante.  Ela tentou conversar, mas o homem, muito agressivo e nervoso, não quis ouvi-la. Sentou-se no sofá e disparou a xinga-la. Depois de muita discussão, ele levantou e empurrou a esposa contra a parede. A pancada foi tão forte que Sofrê feriu a cabeça e o braço. A raiva deu forças para faxineira ir até o armário da cozinha, pegar uma faca e sair correndo atrás do homem, com xingamentos e ameaçando mata-lo. Apesar da gravidade do caso, Sofrê contou a história com muita tranquilidade e boas risadas, por lembrar, o pânico que o ex-companheiro teve ao vê-la com uma faca, com o objetivo de mata-lo. </a:t>
            </a:r>
            <a:r>
              <a:rPr lang="pt-BR" sz="1200" dirty="0">
                <a:latin typeface="Arial" panose="020B0604020202020204" pitchFamily="34" charset="0"/>
                <a:ea typeface="Calibri" panose="020F0502020204030204" pitchFamily="34" charset="0"/>
                <a:cs typeface="Arial" panose="020B0604020202020204" pitchFamily="34" charset="0"/>
              </a:rPr>
              <a:t>Na comunidade, as </a:t>
            </a:r>
            <a:r>
              <a:rPr lang="pt-BR" sz="1200" dirty="0">
                <a:latin typeface="Arial" panose="020B0604020202020204" pitchFamily="34" charset="0"/>
                <a:cs typeface="Arial" panose="020B0604020202020204" pitchFamily="34" charset="0"/>
              </a:rPr>
              <a:t>casas não são dispostas próximas uma das outras. </a:t>
            </a:r>
          </a:p>
        </p:txBody>
      </p:sp>
    </p:spTree>
    <p:extLst>
      <p:ext uri="{BB962C8B-B14F-4D97-AF65-F5344CB8AC3E}">
        <p14:creationId xmlns:p14="http://schemas.microsoft.com/office/powerpoint/2010/main" val="220714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37FA018A-EAB1-421F-8321-3ABA2C0C5AF9}"/>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552A00EE-DAA6-4877-951D-FB519EF474DA}"/>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545DDC6F-F4C2-4521-A74E-8C77A2D2D639}"/>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5C1CFF8A-62E9-4891-93F9-47B1BC4683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E8230BD5-E013-452C-8E95-C1B259EF69FB}"/>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B904E803-4256-4161-AE48-D6A486045C67}"/>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C04FD9CA-D27D-477B-A7EF-6D713C9386EA}"/>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A0690B1C-7B21-4A61-A71C-641A3DBD62A0}"/>
              </a:ext>
            </a:extLst>
          </p:cNvPr>
          <p:cNvSpPr txBox="1"/>
          <p:nvPr/>
        </p:nvSpPr>
        <p:spPr>
          <a:xfrm>
            <a:off x="6255853" y="222314"/>
            <a:ext cx="656148" cy="369332"/>
          </a:xfrm>
          <a:prstGeom prst="rect">
            <a:avLst/>
          </a:prstGeom>
          <a:noFill/>
        </p:spPr>
        <p:txBody>
          <a:bodyPr wrap="square" rtlCol="0">
            <a:spAutoFit/>
          </a:bodyPr>
          <a:lstStyle/>
          <a:p>
            <a:r>
              <a:rPr lang="pt-BR" b="1" dirty="0">
                <a:solidFill>
                  <a:schemeClr val="bg1"/>
                </a:solidFill>
              </a:rPr>
              <a:t>18</a:t>
            </a:r>
          </a:p>
        </p:txBody>
      </p:sp>
      <p:sp>
        <p:nvSpPr>
          <p:cNvPr id="12" name="Retângulo 11">
            <a:extLst>
              <a:ext uri="{FF2B5EF4-FFF2-40B4-BE49-F238E27FC236}">
                <a16:creationId xmlns:a16="http://schemas.microsoft.com/office/drawing/2014/main" xmlns="" id="{8DA7F412-EEA1-4F6E-A061-8713EC1CF114}"/>
              </a:ext>
            </a:extLst>
          </p:cNvPr>
          <p:cNvSpPr/>
          <p:nvPr/>
        </p:nvSpPr>
        <p:spPr>
          <a:xfrm>
            <a:off x="239782" y="880723"/>
            <a:ext cx="6379679" cy="8782854"/>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Existe uma distância significativa entre cada residência e neste dia, todos os vizinhos e curiosos observaram toda a briga, nas portas, calçadas e janelas de suas residências.  Alguns, amigos da família, tentaram intervir, mas a raiva de Sofrê era tamanha que ninguém conseguiu segurá-la. Sofrê tinha “sangue nos olhos” e gritava a todo tempo, que nunca mais ele iria bater nela, que aquela tinha sido a última vez que ele a agrediu. O companheiro, com medo, gritava: -Você está louca? Para com isso!- e dava uma pausa para descansar, mas logo iniciava a corrida, porque Sofrê não parava. O casal correu por quase meia hora em círculos, ao redor da casa que residiam e o desfecho se deu depois que, muito cansado e sem fôlego o agressor subiu em um pé de umbuzeiro. Sofrê cansada, desistiu da empreitada, se ajoelhou no chão e começou a chorar.</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Foi o momento em que pensei, meu Deus, imagina se ele toma essa faca de mim? Mas a raiva me cegou. Corri atrás e correria de novo. E quem disse que depois disso ele quis me bater? – Soltou uma forte gargalhada.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 família de Sofrê não aprovou a história. Achou a atitude da filha um absurdo e mesmo descobrindo tudo o que o marido fazia com ela, seus pais permaneceram apoiando o agressor e a continuidade do casamento, pois tinham muito medo de que Sofrê se tornasse mãe solteira, com dois filhos para criar sozinha na comunidade. Não importava se ela estava vivendo um relacionamento violento, se ela era espancada diariamente, se ele a ameaçava de morte. Era a obrigação dela manter o casamento intacto. Após esse episódio, o ex-companheiro de Sofrê não mais a agrediu. Apesar de tudo, Sofrê não teve coragem de denuncia-lo, pois não acreditava que tudo que ela viveu eram agressões físicas. Demorou muito para a sua ficha cair.</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Um simples empurrão é uma agressão e naquela época, eu achava que agressão era bater e deixar marcas. Por isso, vivi tanto tempo com ele e nunca procurei a polícia. Também não sabia que existia, em Juazeiro, a delegacia da mulher. Achava que tinha somente na capital- explicou Sofrê.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Sofrê revelou que se arrepende de não ter se separado do companheiro no início das agressões. Após nove anos de casamento, o seu companheiro foi promovido a um novo cargo em Juazeiro, que melhorou a vida da família. Ele saiu da comunidade, foi </a:t>
            </a:r>
            <a:endParaRPr lang="pt-BR" sz="1200" dirty="0"/>
          </a:p>
        </p:txBody>
      </p:sp>
    </p:spTree>
    <p:extLst>
      <p:ext uri="{BB962C8B-B14F-4D97-AF65-F5344CB8AC3E}">
        <p14:creationId xmlns:p14="http://schemas.microsoft.com/office/powerpoint/2010/main" val="622664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F5AE2B41-4EFA-4C51-A99B-2C2E4332BFB9}"/>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9A05BF1C-E1C3-4DD5-A41C-EFBD4BF37A52}"/>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369CA3BC-7FF2-4020-A2D0-3484A99A7DA6}"/>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A320D1CA-5C7D-4790-B0FB-8966BEEC6D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C14DCDDA-B252-4512-B1DB-D0D68FF9A1E0}"/>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66A151B4-AAE5-4562-8DA6-E98AC4D3D9B3}"/>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981437AA-B6D3-4F2B-9E54-898C8968AF43}"/>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9B59D811-CB82-447A-AA87-B3C75C9DB788}"/>
              </a:ext>
            </a:extLst>
          </p:cNvPr>
          <p:cNvSpPr txBox="1"/>
          <p:nvPr/>
        </p:nvSpPr>
        <p:spPr>
          <a:xfrm>
            <a:off x="6255853" y="222314"/>
            <a:ext cx="656148" cy="369332"/>
          </a:xfrm>
          <a:prstGeom prst="rect">
            <a:avLst/>
          </a:prstGeom>
          <a:noFill/>
        </p:spPr>
        <p:txBody>
          <a:bodyPr wrap="square" rtlCol="0">
            <a:spAutoFit/>
          </a:bodyPr>
          <a:lstStyle/>
          <a:p>
            <a:r>
              <a:rPr lang="pt-BR" b="1" dirty="0">
                <a:solidFill>
                  <a:schemeClr val="bg1"/>
                </a:solidFill>
              </a:rPr>
              <a:t>19</a:t>
            </a:r>
          </a:p>
        </p:txBody>
      </p:sp>
      <p:sp>
        <p:nvSpPr>
          <p:cNvPr id="12" name="Retângulo 11">
            <a:extLst>
              <a:ext uri="{FF2B5EF4-FFF2-40B4-BE49-F238E27FC236}">
                <a16:creationId xmlns:a16="http://schemas.microsoft.com/office/drawing/2014/main" xmlns="" id="{DA70D23E-6BC8-4E0A-A0C2-EAF814FC0B55}"/>
              </a:ext>
            </a:extLst>
          </p:cNvPr>
          <p:cNvSpPr/>
          <p:nvPr/>
        </p:nvSpPr>
        <p:spPr>
          <a:xfrm>
            <a:off x="298174" y="866461"/>
            <a:ext cx="6380922" cy="7223452"/>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morar na cidade sozinho e a diarista permaneceu no campo. Neste período, o ex-companheiro de Sofrê passou a negligenciar a assistência a família, pois a traía com outra mulher da qual vive ainda atualmente.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Para mim foi um baque, porque assim, a gente do interior quando casa, casa para viver. Eu fui criada assim, minha mãe foi criada assim, vem dos antepassados. A gente casa para construir família- explicou a trabalhadora.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O que pesou para Sofrê não deixar o casamento em tempo hábil foi o discurso machista e negativo da sociedade, de que a mulher precisa estar preparada para uma possível traição do companheiro e que ela tem que perdoar, com base na injusta justificativa de que “ele é homem, ele pode tudo”. Sofrê não teve apoio dos familiares, mesmo diante da separação. A família a condenou e ela ainda foi culpabilidade por não ter conseguido manter o casamento. Eles acreditavam que a traição aconteceu porque ela foi negligente no sexo, nos cuidados no lar, por não ter perdoado a traição...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Ela conseguiu dar a volta por cima. Cria os filhos sozinha e sustenta a casa com seu emprego de faxineira e um auxílio do programa Bolsa Família, do Governo Federal e nunca exigiu nada do ex-companheiro, nem mesmo a pensão obrigatória para os filhos, menores de idade. Ela, decidiu seguir a vida, ainda traumatizada com toda a situação vivida, mas garantiu que em um momento mais oportuno, dará uma nova chance para o seu coração. Por enquanto, prefere viver e cuidar de si. Acredita que em um novo relacionamento tomará atitudes diferentes. Caso perceba qualquer situação que possa lhe prejudicar ou tirar sua liberdade ou dos seus filhos, não cogitará duas vezes em se libertar e denunciar.</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 Agora sou livre e feliz. Estou vivendo como um passarinho, sabe, que canta sem preocupações, cuidando de mim, dos meus filhos. – Finalizou a trabalhadora.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310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E8A135B4-C65A-45C4-81C2-59AB2F950B8B}"/>
              </a:ext>
            </a:extLst>
          </p:cNvPr>
          <p:cNvSpPr txBox="1">
            <a:spLocks/>
          </p:cNvSpPr>
          <p:nvPr/>
        </p:nvSpPr>
        <p:spPr>
          <a:xfrm>
            <a:off x="471488" y="470255"/>
            <a:ext cx="5915025" cy="191470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pt-BR"/>
          </a:p>
        </p:txBody>
      </p:sp>
      <p:pic>
        <p:nvPicPr>
          <p:cNvPr id="11" name="Picture 20" descr="Imagem relacionada">
            <a:extLst>
              <a:ext uri="{FF2B5EF4-FFF2-40B4-BE49-F238E27FC236}">
                <a16:creationId xmlns:a16="http://schemas.microsoft.com/office/drawing/2014/main" xmlns="" id="{2274EF3F-5726-4D75-9DF4-2942905F62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Agrupar 6">
            <a:extLst>
              <a:ext uri="{FF2B5EF4-FFF2-40B4-BE49-F238E27FC236}">
                <a16:creationId xmlns:a16="http://schemas.microsoft.com/office/drawing/2014/main" xmlns="" id="{773C7AC1-1DF7-44AA-97C5-F7B59E8B04BF}"/>
              </a:ext>
            </a:extLst>
          </p:cNvPr>
          <p:cNvGrpSpPr/>
          <p:nvPr/>
        </p:nvGrpSpPr>
        <p:grpSpPr>
          <a:xfrm>
            <a:off x="-1" y="9414509"/>
            <a:ext cx="6874731" cy="68581"/>
            <a:chOff x="-1" y="9414509"/>
            <a:chExt cx="6874731" cy="68581"/>
          </a:xfrm>
        </p:grpSpPr>
        <p:sp>
          <p:nvSpPr>
            <p:cNvPr id="8" name="Seta: para Cima 7">
              <a:extLst>
                <a:ext uri="{FF2B5EF4-FFF2-40B4-BE49-F238E27FC236}">
                  <a16:creationId xmlns:a16="http://schemas.microsoft.com/office/drawing/2014/main" xmlns="" id="{4B0C0CE7-CA2F-449E-8EE6-7EE276BFDED8}"/>
                </a:ext>
              </a:extLst>
            </p:cNvPr>
            <p:cNvSpPr/>
            <p:nvPr/>
          </p:nvSpPr>
          <p:spPr>
            <a:xfrm rot="16200000" flipH="1">
              <a:off x="3411439" y="6019800"/>
              <a:ext cx="68581" cy="6858000"/>
            </a:xfrm>
            <a:prstGeom prst="upArrow">
              <a:avLst>
                <a:gd name="adj1" fmla="val 100000"/>
                <a:gd name="adj2" fmla="val 0"/>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9" name="Conector reto 8">
              <a:extLst>
                <a:ext uri="{FF2B5EF4-FFF2-40B4-BE49-F238E27FC236}">
                  <a16:creationId xmlns:a16="http://schemas.microsoft.com/office/drawing/2014/main" xmlns="" id="{0039BCD3-0106-4E42-87E1-B8D3AE382C13}"/>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2" name="Retângulo 11">
            <a:extLst>
              <a:ext uri="{FF2B5EF4-FFF2-40B4-BE49-F238E27FC236}">
                <a16:creationId xmlns:a16="http://schemas.microsoft.com/office/drawing/2014/main" xmlns="" id="{ADF7D3F7-FC8D-4291-B55B-6162C8B83C00}"/>
              </a:ext>
            </a:extLst>
          </p:cNvPr>
          <p:cNvSpPr/>
          <p:nvPr/>
        </p:nvSpPr>
        <p:spPr>
          <a:xfrm>
            <a:off x="285750" y="1177280"/>
            <a:ext cx="6248399" cy="2237472"/>
          </a:xfrm>
          <a:prstGeom prst="rect">
            <a:avLst/>
          </a:prstGeom>
        </p:spPr>
        <p:txBody>
          <a:bodyPr wrap="square">
            <a:spAutoFit/>
          </a:bodyPr>
          <a:lstStyle/>
          <a:p>
            <a:pPr algn="ctr">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Programa de Pós-Graduação em Extensão Rural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Universidade Federal do Vale do São Francisco - UNIVASF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Editoração eletrônica:  Sheila Feitosa Santos</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Capa arte: Gustavo </a:t>
            </a:r>
            <a:r>
              <a:rPr lang="pt-BR" sz="1200" dirty="0" err="1">
                <a:latin typeface="Arial" panose="020B0604020202020204" pitchFamily="34" charset="0"/>
                <a:ea typeface="Calibri" panose="020F0502020204030204" pitchFamily="34" charset="0"/>
                <a:cs typeface="Times New Roman" panose="02020603050405020304" pitchFamily="18" charset="0"/>
              </a:rPr>
              <a:t>Jonnas</a:t>
            </a:r>
            <a:r>
              <a:rPr lang="pt-BR" sz="1200" dirty="0">
                <a:latin typeface="Arial" panose="020B0604020202020204" pitchFamily="34" charset="0"/>
                <a:ea typeface="Calibri" panose="020F0502020204030204" pitchFamily="34" charset="0"/>
                <a:cs typeface="Times New Roman" panose="02020603050405020304" pitchFamily="18" charset="0"/>
              </a:rPr>
              <a:t> Simões de Morais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Layout: Corel Draw</a:t>
            </a:r>
            <a:r>
              <a:rPr lang="pt-BR" sz="1200" b="1"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Orientação Prof. Dr. Lúcia </a:t>
            </a:r>
            <a:r>
              <a:rPr lang="pt-BR" sz="1200" dirty="0" err="1">
                <a:latin typeface="Arial" panose="020B0604020202020204" pitchFamily="34" charset="0"/>
                <a:ea typeface="Calibri" panose="020F0502020204030204" pitchFamily="34" charset="0"/>
                <a:cs typeface="Times New Roman" panose="02020603050405020304" pitchFamily="18" charset="0"/>
              </a:rPr>
              <a:t>Marisy</a:t>
            </a:r>
            <a:r>
              <a:rPr lang="pt-BR" sz="1200" dirty="0">
                <a:latin typeface="Arial" panose="020B0604020202020204" pitchFamily="34" charset="0"/>
                <a:ea typeface="Calibri" panose="020F0502020204030204" pitchFamily="34" charset="0"/>
                <a:cs typeface="Times New Roman" panose="02020603050405020304" pitchFamily="18" charset="0"/>
              </a:rPr>
              <a:t> R. S. Oliveira</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a:extLst>
              <a:ext uri="{FF2B5EF4-FFF2-40B4-BE49-F238E27FC236}">
                <a16:creationId xmlns:a16="http://schemas.microsoft.com/office/drawing/2014/main" xmlns="" id="{F76123AD-FBA6-463F-9F9D-200357CE2F5A}"/>
              </a:ext>
            </a:extLst>
          </p:cNvPr>
          <p:cNvPicPr>
            <a:picLocks noChangeAspect="1"/>
          </p:cNvPicPr>
          <p:nvPr/>
        </p:nvPicPr>
        <p:blipFill>
          <a:blip r:embed="rId4"/>
          <a:stretch>
            <a:fillRect/>
          </a:stretch>
        </p:blipFill>
        <p:spPr>
          <a:xfrm>
            <a:off x="817724" y="5133785"/>
            <a:ext cx="5580755" cy="3937832"/>
          </a:xfrm>
          <a:prstGeom prst="rect">
            <a:avLst/>
          </a:prstGeom>
        </p:spPr>
      </p:pic>
    </p:spTree>
    <p:extLst>
      <p:ext uri="{BB962C8B-B14F-4D97-AF65-F5344CB8AC3E}">
        <p14:creationId xmlns:p14="http://schemas.microsoft.com/office/powerpoint/2010/main" val="2971471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tângulo 26">
            <a:extLst>
              <a:ext uri="{FF2B5EF4-FFF2-40B4-BE49-F238E27FC236}">
                <a16:creationId xmlns:a16="http://schemas.microsoft.com/office/drawing/2014/main" xmlns="" id="{5D667722-2EEB-4308-91F7-838F78DD0D48}"/>
              </a:ext>
            </a:extLst>
          </p:cNvPr>
          <p:cNvSpPr/>
          <p:nvPr/>
        </p:nvSpPr>
        <p:spPr>
          <a:xfrm>
            <a:off x="391682" y="384614"/>
            <a:ext cx="1762021" cy="373757"/>
          </a:xfrm>
          <a:prstGeom prst="rect">
            <a:avLst/>
          </a:prstGeom>
        </p:spPr>
        <p:txBody>
          <a:bodyPr wrap="none">
            <a:spAutoFit/>
          </a:bodyPr>
          <a:lstStyle/>
          <a:p>
            <a:pPr algn="just">
              <a:lnSpc>
                <a:spcPct val="107000"/>
              </a:lnSpc>
              <a:spcAft>
                <a:spcPts val="800"/>
              </a:spcAft>
            </a:pPr>
            <a:r>
              <a:rPr lang="pt-BR" b="1" dirty="0">
                <a:latin typeface="Arial" panose="020B0604020202020204" pitchFamily="34" charset="0"/>
                <a:ea typeface="Calibri" panose="020F0502020204030204" pitchFamily="34" charset="0"/>
                <a:cs typeface="Times New Roman" panose="02020603050405020304" pitchFamily="18" charset="0"/>
              </a:rPr>
              <a:t>CAPÍTULO II:  </a:t>
            </a:r>
            <a:endParaRPr lang="pt-BR" sz="1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74" name="Picture 26" descr="Resultado de imagem para Sabiá laranjeira em desenho">
            <a:extLst>
              <a:ext uri="{FF2B5EF4-FFF2-40B4-BE49-F238E27FC236}">
                <a16:creationId xmlns:a16="http://schemas.microsoft.com/office/drawing/2014/main" xmlns="" id="{C7007DBA-3A59-46A5-A989-3B0851BFC2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925" y="1617262"/>
            <a:ext cx="3260786" cy="2712793"/>
          </a:xfrm>
          <a:prstGeom prst="rect">
            <a:avLst/>
          </a:prstGeom>
          <a:noFill/>
          <a:extLst>
            <a:ext uri="{909E8E84-426E-40DD-AFC4-6F175D3DCCD1}">
              <a14:hiddenFill xmlns:a14="http://schemas.microsoft.com/office/drawing/2010/main">
                <a:solidFill>
                  <a:srgbClr val="FFFFFF"/>
                </a:solidFill>
              </a14:hiddenFill>
            </a:ext>
          </a:extLst>
        </p:spPr>
      </p:pic>
      <p:sp>
        <p:nvSpPr>
          <p:cNvPr id="30" name="Retângulo 29">
            <a:extLst>
              <a:ext uri="{FF2B5EF4-FFF2-40B4-BE49-F238E27FC236}">
                <a16:creationId xmlns:a16="http://schemas.microsoft.com/office/drawing/2014/main" xmlns="" id="{B677B5F3-AD08-4A74-AF1D-49BDF6E5FB43}"/>
              </a:ext>
            </a:extLst>
          </p:cNvPr>
          <p:cNvSpPr/>
          <p:nvPr/>
        </p:nvSpPr>
        <p:spPr>
          <a:xfrm>
            <a:off x="4063242" y="4080972"/>
            <a:ext cx="1194558" cy="248658"/>
          </a:xfrm>
          <a:prstGeom prst="rect">
            <a:avLst/>
          </a:prstGeom>
        </p:spPr>
        <p:txBody>
          <a:bodyPr wrap="square">
            <a:spAutoFit/>
          </a:bodyPr>
          <a:lstStyle/>
          <a:p>
            <a:pPr algn="just">
              <a:lnSpc>
                <a:spcPct val="107000"/>
              </a:lnSpc>
              <a:spcAft>
                <a:spcPts val="800"/>
              </a:spcAft>
            </a:pPr>
            <a:r>
              <a:rPr lang="pt-BR" sz="1000" b="1" dirty="0">
                <a:latin typeface="Arial" panose="020B0604020202020204" pitchFamily="34" charset="0"/>
                <a:ea typeface="Calibri" panose="020F0502020204030204" pitchFamily="34" charset="0"/>
                <a:cs typeface="Times New Roman" panose="02020603050405020304" pitchFamily="18" charset="0"/>
              </a:rPr>
              <a:t>Fonte: Pinterest </a:t>
            </a:r>
            <a:endParaRPr lang="pt-BR" sz="1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tângulo 12">
            <a:extLst>
              <a:ext uri="{FF2B5EF4-FFF2-40B4-BE49-F238E27FC236}">
                <a16:creationId xmlns:a16="http://schemas.microsoft.com/office/drawing/2014/main" xmlns="" id="{88E461DF-DD78-4F99-82C6-C0E213262F1A}"/>
              </a:ext>
            </a:extLst>
          </p:cNvPr>
          <p:cNvSpPr/>
          <p:nvPr/>
        </p:nvSpPr>
        <p:spPr>
          <a:xfrm>
            <a:off x="2153703" y="994470"/>
            <a:ext cx="2661306" cy="477054"/>
          </a:xfrm>
          <a:prstGeom prst="rect">
            <a:avLst/>
          </a:prstGeom>
        </p:spPr>
        <p:txBody>
          <a:bodyPr wrap="none">
            <a:spAutoFit/>
          </a:bodyPr>
          <a:lstStyle/>
          <a:p>
            <a:r>
              <a:rPr lang="pt-BR" sz="2500" b="1" dirty="0">
                <a:latin typeface="Arial" panose="020B0604020202020204" pitchFamily="34" charset="0"/>
                <a:ea typeface="Calibri" panose="020F0502020204030204" pitchFamily="34" charset="0"/>
              </a:rPr>
              <a:t>Sabiá Laranjeira</a:t>
            </a:r>
            <a:endParaRPr lang="pt-BR" sz="2500" dirty="0"/>
          </a:p>
        </p:txBody>
      </p:sp>
      <p:grpSp>
        <p:nvGrpSpPr>
          <p:cNvPr id="14" name="Agrupar 13">
            <a:extLst>
              <a:ext uri="{FF2B5EF4-FFF2-40B4-BE49-F238E27FC236}">
                <a16:creationId xmlns:a16="http://schemas.microsoft.com/office/drawing/2014/main" xmlns="" id="{147F04A4-D663-4DE7-A341-92193DC31DEF}"/>
              </a:ext>
            </a:extLst>
          </p:cNvPr>
          <p:cNvGrpSpPr/>
          <p:nvPr/>
        </p:nvGrpSpPr>
        <p:grpSpPr>
          <a:xfrm>
            <a:off x="0" y="-110123"/>
            <a:ext cx="6874731" cy="9807147"/>
            <a:chOff x="0" y="-169757"/>
            <a:chExt cx="6874731" cy="9807147"/>
          </a:xfrm>
        </p:grpSpPr>
        <p:grpSp>
          <p:nvGrpSpPr>
            <p:cNvPr id="15" name="Agrupar 14">
              <a:extLst>
                <a:ext uri="{FF2B5EF4-FFF2-40B4-BE49-F238E27FC236}">
                  <a16:creationId xmlns:a16="http://schemas.microsoft.com/office/drawing/2014/main" xmlns="" id="{DFCCEBF1-DD31-44D0-AE9C-14E492D6CA3B}"/>
                </a:ext>
              </a:extLst>
            </p:cNvPr>
            <p:cNvGrpSpPr/>
            <p:nvPr/>
          </p:nvGrpSpPr>
          <p:grpSpPr>
            <a:xfrm>
              <a:off x="5526156" y="-169757"/>
              <a:ext cx="1331843" cy="999925"/>
              <a:chOff x="5445979" y="-152402"/>
              <a:chExt cx="1428750" cy="1295392"/>
            </a:xfrm>
          </p:grpSpPr>
          <p:sp>
            <p:nvSpPr>
              <p:cNvPr id="19" name="Seta: para Cima 18">
                <a:extLst>
                  <a:ext uri="{FF2B5EF4-FFF2-40B4-BE49-F238E27FC236}">
                    <a16:creationId xmlns:a16="http://schemas.microsoft.com/office/drawing/2014/main" xmlns="" id="{F8B024FC-152E-416F-AF13-3EF71B45E424}"/>
                  </a:ext>
                </a:extLst>
              </p:cNvPr>
              <p:cNvSpPr/>
              <p:nvPr/>
            </p:nvSpPr>
            <p:spPr>
              <a:xfrm rot="10800000">
                <a:off x="5922229" y="-2"/>
                <a:ext cx="952500" cy="1142992"/>
              </a:xfrm>
              <a:prstGeom prst="upArrow">
                <a:avLst>
                  <a:gd name="adj1" fmla="val 100000"/>
                  <a:gd name="adj2" fmla="val 32667"/>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Picture 20" descr="Imagem relacionada">
                <a:extLst>
                  <a:ext uri="{FF2B5EF4-FFF2-40B4-BE49-F238E27FC236}">
                    <a16:creationId xmlns:a16="http://schemas.microsoft.com/office/drawing/2014/main" xmlns="" id="{B1D3FE8B-96B2-4B91-9C86-7E54212D05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Agrupar 15">
              <a:extLst>
                <a:ext uri="{FF2B5EF4-FFF2-40B4-BE49-F238E27FC236}">
                  <a16:creationId xmlns:a16="http://schemas.microsoft.com/office/drawing/2014/main" xmlns="" id="{95391481-C12D-4941-B885-23E56CB5CFF0}"/>
                </a:ext>
              </a:extLst>
            </p:cNvPr>
            <p:cNvGrpSpPr/>
            <p:nvPr/>
          </p:nvGrpSpPr>
          <p:grpSpPr>
            <a:xfrm>
              <a:off x="0" y="9568809"/>
              <a:ext cx="6874731" cy="68581"/>
              <a:chOff x="-1" y="9414509"/>
              <a:chExt cx="6874731" cy="68581"/>
            </a:xfrm>
          </p:grpSpPr>
          <p:sp>
            <p:nvSpPr>
              <p:cNvPr id="17" name="Seta: para Cima 16">
                <a:extLst>
                  <a:ext uri="{FF2B5EF4-FFF2-40B4-BE49-F238E27FC236}">
                    <a16:creationId xmlns:a16="http://schemas.microsoft.com/office/drawing/2014/main" xmlns="" id="{18FCFB63-CDA6-4211-81A3-5A763E13F949}"/>
                  </a:ext>
                </a:extLst>
              </p:cNvPr>
              <p:cNvSpPr/>
              <p:nvPr/>
            </p:nvSpPr>
            <p:spPr>
              <a:xfrm rot="16200000" flipH="1">
                <a:off x="3411439" y="6019800"/>
                <a:ext cx="68581" cy="6858000"/>
              </a:xfrm>
              <a:prstGeom prst="upArrow">
                <a:avLst>
                  <a:gd name="adj1" fmla="val 100000"/>
                  <a:gd name="adj2" fmla="val 0"/>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reto 17">
                <a:extLst>
                  <a:ext uri="{FF2B5EF4-FFF2-40B4-BE49-F238E27FC236}">
                    <a16:creationId xmlns:a16="http://schemas.microsoft.com/office/drawing/2014/main" xmlns="" id="{AF640EF4-3AB5-4722-8F03-21EC9D72BC19}"/>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2" name="Retângulo 1">
            <a:extLst>
              <a:ext uri="{FF2B5EF4-FFF2-40B4-BE49-F238E27FC236}">
                <a16:creationId xmlns:a16="http://schemas.microsoft.com/office/drawing/2014/main" xmlns="" id="{3FE23232-CB3B-409E-9D79-25FDF4A78ADA}"/>
              </a:ext>
            </a:extLst>
          </p:cNvPr>
          <p:cNvSpPr/>
          <p:nvPr/>
        </p:nvSpPr>
        <p:spPr>
          <a:xfrm>
            <a:off x="351925" y="5218929"/>
            <a:ext cx="6227780" cy="3936142"/>
          </a:xfrm>
          <a:prstGeom prst="rect">
            <a:avLst/>
          </a:prstGeom>
        </p:spPr>
        <p:txBody>
          <a:bodyPr wrap="square">
            <a:spAutoFit/>
          </a:bodyPr>
          <a:lstStyle/>
          <a:p>
            <a:pPr algn="just">
              <a:lnSpc>
                <a:spcPct val="150000"/>
              </a:lnSpc>
            </a:pPr>
            <a:r>
              <a:rPr lang="pt-BR" sz="1200" dirty="0">
                <a:latin typeface="Arial" panose="020B0604020202020204" pitchFamily="34" charset="0"/>
                <a:ea typeface="Calibri" panose="020F0502020204030204" pitchFamily="34" charset="0"/>
              </a:rPr>
              <a:t>“... Ele nunca me bateu”. Infelizmente esta é uma frase comumente usada por muitas mulheres, que vivenciam o ciclo da violência no relacionamento, mas que não conseguem se enxergar nesta situação, por nunca ter sofrido agressões físicas. A frase também é usada para justificar a permanência de outras tantas vítimas em um relacionamento. Ele atirava objetos, rasgava as roupas da vítima, a impedia de visitar os amigos ou a família, não queria que ela estudasse, usasse maquiagens fortes ou roupas do seu agrado. Manipulava-a, xingava-a, a chamava de feia, mas nunca a agrediu fisicamente... Apesar da existência de toda uma campanha midiática de entidades, ONGs, órgãos e dispositivos de prevenção a violência doméstica no Brasil, ainda é muito difícil mudar o discurso de que a violência não deve ser associada apenas as agressões físicas. Algumas se manifestam de maneira tão sutil, que dificulta o entendimento e percepção por muitas mulheres. A violência contra a mulher </a:t>
            </a:r>
            <a:r>
              <a:rPr lang="pt-BR" sz="1200" dirty="0">
                <a:latin typeface="Arial" panose="020B0604020202020204" pitchFamily="34" charset="0"/>
                <a:ea typeface="Calibri" panose="020F0502020204030204" pitchFamily="34" charset="0"/>
                <a:cs typeface="Arial" panose="020B0604020202020204" pitchFamily="34" charset="0"/>
              </a:rPr>
              <a:t>é marcada por </a:t>
            </a:r>
            <a:r>
              <a:rPr lang="pt-BR" sz="1200" dirty="0">
                <a:latin typeface="Arial" panose="020B0604020202020204" pitchFamily="34" charset="0"/>
                <a:cs typeface="Arial" panose="020B0604020202020204" pitchFamily="34" charset="0"/>
              </a:rPr>
              <a:t>características específicas, que na maioria das vezes, as vítimas não conseguem identifica-las ou distingui-las. </a:t>
            </a:r>
          </a:p>
        </p:txBody>
      </p:sp>
      <p:sp>
        <p:nvSpPr>
          <p:cNvPr id="21" name="CaixaDeTexto 20">
            <a:extLst>
              <a:ext uri="{FF2B5EF4-FFF2-40B4-BE49-F238E27FC236}">
                <a16:creationId xmlns:a16="http://schemas.microsoft.com/office/drawing/2014/main" xmlns="" id="{5B4002EB-5B3F-4DEF-83CF-E5AA6FFDEC22}"/>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20</a:t>
            </a:r>
          </a:p>
        </p:txBody>
      </p:sp>
    </p:spTree>
    <p:extLst>
      <p:ext uri="{BB962C8B-B14F-4D97-AF65-F5344CB8AC3E}">
        <p14:creationId xmlns:p14="http://schemas.microsoft.com/office/powerpoint/2010/main" val="1522391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Agrupar 10">
            <a:extLst>
              <a:ext uri="{FF2B5EF4-FFF2-40B4-BE49-F238E27FC236}">
                <a16:creationId xmlns:a16="http://schemas.microsoft.com/office/drawing/2014/main" xmlns="" id="{5417675A-6269-4398-BBDC-5FD1F683065A}"/>
              </a:ext>
            </a:extLst>
          </p:cNvPr>
          <p:cNvGrpSpPr/>
          <p:nvPr/>
        </p:nvGrpSpPr>
        <p:grpSpPr>
          <a:xfrm>
            <a:off x="0" y="-110123"/>
            <a:ext cx="6874731" cy="9807147"/>
            <a:chOff x="0" y="-169757"/>
            <a:chExt cx="6874731" cy="9807147"/>
          </a:xfrm>
        </p:grpSpPr>
        <p:grpSp>
          <p:nvGrpSpPr>
            <p:cNvPr id="12" name="Agrupar 11">
              <a:extLst>
                <a:ext uri="{FF2B5EF4-FFF2-40B4-BE49-F238E27FC236}">
                  <a16:creationId xmlns:a16="http://schemas.microsoft.com/office/drawing/2014/main" xmlns="" id="{C6DD46F2-DF38-46AB-A3BA-2853ACC6890E}"/>
                </a:ext>
              </a:extLst>
            </p:cNvPr>
            <p:cNvGrpSpPr/>
            <p:nvPr/>
          </p:nvGrpSpPr>
          <p:grpSpPr>
            <a:xfrm>
              <a:off x="5526156" y="-169757"/>
              <a:ext cx="1331843" cy="999925"/>
              <a:chOff x="5445979" y="-152402"/>
              <a:chExt cx="1428750" cy="1295392"/>
            </a:xfrm>
          </p:grpSpPr>
          <p:sp>
            <p:nvSpPr>
              <p:cNvPr id="16" name="Seta: para Cima 15">
                <a:extLst>
                  <a:ext uri="{FF2B5EF4-FFF2-40B4-BE49-F238E27FC236}">
                    <a16:creationId xmlns:a16="http://schemas.microsoft.com/office/drawing/2014/main" xmlns="" id="{06E60239-0FB3-4BBA-A386-D596C7B37ED6}"/>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7" name="Picture 20" descr="Imagem relacionada">
                <a:extLst>
                  <a:ext uri="{FF2B5EF4-FFF2-40B4-BE49-F238E27FC236}">
                    <a16:creationId xmlns:a16="http://schemas.microsoft.com/office/drawing/2014/main" xmlns="" id="{69BE0B1A-035D-4C04-A1CC-C875A02DB0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Agrupar 12">
              <a:extLst>
                <a:ext uri="{FF2B5EF4-FFF2-40B4-BE49-F238E27FC236}">
                  <a16:creationId xmlns:a16="http://schemas.microsoft.com/office/drawing/2014/main" xmlns="" id="{1F858CA2-07BC-4B01-9B7E-6233FB46B31B}"/>
                </a:ext>
              </a:extLst>
            </p:cNvPr>
            <p:cNvGrpSpPr/>
            <p:nvPr/>
          </p:nvGrpSpPr>
          <p:grpSpPr>
            <a:xfrm>
              <a:off x="0" y="9568809"/>
              <a:ext cx="6874731" cy="68581"/>
              <a:chOff x="-1" y="9414509"/>
              <a:chExt cx="6874731" cy="68581"/>
            </a:xfrm>
          </p:grpSpPr>
          <p:sp>
            <p:nvSpPr>
              <p:cNvPr id="14" name="Seta: para Cima 13">
                <a:extLst>
                  <a:ext uri="{FF2B5EF4-FFF2-40B4-BE49-F238E27FC236}">
                    <a16:creationId xmlns:a16="http://schemas.microsoft.com/office/drawing/2014/main" xmlns="" id="{611E3600-C05D-4C79-A50C-D2355AC2A163}"/>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5" name="Conector reto 14">
                <a:extLst>
                  <a:ext uri="{FF2B5EF4-FFF2-40B4-BE49-F238E27FC236}">
                    <a16:creationId xmlns:a16="http://schemas.microsoft.com/office/drawing/2014/main" xmlns="" id="{10F4C201-6DE2-4C6E-8DEC-9D00AA9AEBA9}"/>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8" name="CaixaDeTexto 17">
            <a:extLst>
              <a:ext uri="{FF2B5EF4-FFF2-40B4-BE49-F238E27FC236}">
                <a16:creationId xmlns:a16="http://schemas.microsoft.com/office/drawing/2014/main" xmlns="" id="{F72CB510-F708-45CC-BA48-D26A541B73E8}"/>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21</a:t>
            </a:r>
          </a:p>
        </p:txBody>
      </p:sp>
      <p:sp>
        <p:nvSpPr>
          <p:cNvPr id="7" name="Retângulo 6">
            <a:extLst>
              <a:ext uri="{FF2B5EF4-FFF2-40B4-BE49-F238E27FC236}">
                <a16:creationId xmlns:a16="http://schemas.microsoft.com/office/drawing/2014/main" xmlns="" id="{06635DA5-C879-4B93-AFAA-1AABB3062447}"/>
              </a:ext>
            </a:extLst>
          </p:cNvPr>
          <p:cNvSpPr/>
          <p:nvPr/>
        </p:nvSpPr>
        <p:spPr>
          <a:xfrm>
            <a:off x="272288" y="967183"/>
            <a:ext cx="6307415" cy="8156079"/>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Nascer mulher no Brasil ainda é sinônimo de resistência, uma vez que carregamos os estigmas de violência e agressões que acontecem desde o berço.  É só observar a forma como a sociedade trata as meninas e os meninos na infância. Ao sair do hospital, por exemplo, a menina obrigatoriamente usa brincos e roupinhas cor de rosa, enquanto os meninos, roupinhas azuis, para que todos saibam qual o sexo do bebê. Na escola, existem brincadeiras específicas para meninos e meninas. Em casa, as meninas são ensinadas a sentar de maneira “comportada”, a serem boas donas de casa, obedientes e leais, a cuidarem sozinhas da família. Os meninos são tratados como heróis, destemidos, guerreiros, muitas vezes sem barreiras ou limites. Somos treinadas para não responder as violências perpetradas pelo sistema patriarcal, que são cotidianamente naturalizadas pela sociedade.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Reconhecer a violência em um relacionamento é um ato de coragem. Muitas mulheres não conseguem visualizar esse ciclo vicioso, que a cada dia, se torna ainda mais agressivo. Sair do relacionamento abusivo é um ato de amor e de autovalorização. Significa romper com a ordem vigente, quebrar as barreiras, os tabus e prisões do machismo.  Para isto, é importante desmistificar a palavra violência, que pode ser conceituada de diferentes formas. A mais usual e encontrada nos dicionários é a sua definição como o ato de forçar um indivíduo a fazer algo contra a sua vontade. O conceito vai além. A violência também consiste no uso da força intelectual ou psicológica para impedir a liberdade de alguém. Pode ser visto como um meio de coagir e violar os direitos essências do ser humano, a partir da repressão, ofensa física ou moral. É também uma forma de ruptura da integridade psíquica e sexual das vítimas ou mesmo a dominação dos sujeitos a partir da coisificação do outro. Todos os conceitos apresentados levam a uma única definição: a privação da liberdade, do direito de ir e vir dos sujeitos e atores vítimas desse processo. </a:t>
            </a:r>
          </a:p>
          <a:p>
            <a:pPr indent="449580" algn="just">
              <a:lnSpc>
                <a:spcPct val="150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pt-BR" sz="1000" dirty="0">
                <a:latin typeface="Arial" panose="020B0604020202020204" pitchFamily="34" charset="0"/>
                <a:ea typeface="Calibri" panose="020F0502020204030204" pitchFamily="34" charset="0"/>
                <a:cs typeface="Times New Roman" panose="02020603050405020304" pitchFamily="18" charset="0"/>
              </a:rPr>
              <a:t>Teles e Melo, 2003. </a:t>
            </a:r>
            <a:endParaRPr lang="pt-BR"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pt-BR" sz="1000" dirty="0" err="1">
                <a:latin typeface="Arial" panose="020B0604020202020204" pitchFamily="34" charset="0"/>
                <a:ea typeface="Calibri" panose="020F0502020204030204" pitchFamily="34" charset="0"/>
                <a:cs typeface="Times New Roman" panose="02020603050405020304" pitchFamily="18" charset="0"/>
              </a:rPr>
              <a:t>Saffioti</a:t>
            </a:r>
            <a:r>
              <a:rPr lang="pt-BR" sz="1000" dirty="0">
                <a:latin typeface="Arial" panose="020B0604020202020204" pitchFamily="34" charset="0"/>
                <a:ea typeface="Calibri" panose="020F0502020204030204" pitchFamily="34" charset="0"/>
                <a:cs typeface="Times New Roman" panose="02020603050405020304" pitchFamily="18" charset="0"/>
              </a:rPr>
              <a:t>, 2015.</a:t>
            </a:r>
            <a:endParaRPr lang="pt-BR"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pt-BR" sz="1000" dirty="0">
                <a:latin typeface="Arial" panose="020B0604020202020204" pitchFamily="34" charset="0"/>
                <a:ea typeface="Calibri" panose="020F0502020204030204" pitchFamily="34" charset="0"/>
                <a:cs typeface="Times New Roman" panose="02020603050405020304" pitchFamily="18" charset="0"/>
              </a:rPr>
              <a:t>Chauí, 2017</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6557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F87A0AFE-8B4B-44B6-BA6A-BE0D0156F89B}"/>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E885C26D-D937-44CE-950B-94594809B7A4}"/>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580EBF86-DC1B-4107-9F47-E86687D2FC99}"/>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33CA8FC2-ACA8-48D4-8775-9EB174951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C0AF7564-E9A9-4DE5-9188-F0A073D56F43}"/>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772C2B80-C243-438A-A4D1-998AFF56FDF5}"/>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2E0B7C0A-CA0C-4A7D-9A7D-CE4812F19213}"/>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5B070F70-69CB-481D-B024-C62788B60ACD}"/>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22</a:t>
            </a:r>
          </a:p>
        </p:txBody>
      </p:sp>
      <p:sp>
        <p:nvSpPr>
          <p:cNvPr id="13" name="Retângulo 12">
            <a:extLst>
              <a:ext uri="{FF2B5EF4-FFF2-40B4-BE49-F238E27FC236}">
                <a16:creationId xmlns:a16="http://schemas.microsoft.com/office/drawing/2014/main" xmlns="" id="{8E1697E4-94AA-40EB-AD84-47D637DCC5BC}"/>
              </a:ext>
            </a:extLst>
          </p:cNvPr>
          <p:cNvSpPr/>
          <p:nvPr/>
        </p:nvSpPr>
        <p:spPr>
          <a:xfrm>
            <a:off x="304965" y="789220"/>
            <a:ext cx="6281530" cy="8993168"/>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É importante também o entendimento dos termos violência contra a mulher, doméstica ou de gênero. Os três são comumente tratados como palavras sinônimas, sendo que existem diferenças específicas entre cada uma. A violência de gênero baseia-se em uma relação de poder, dominação e submissão das mulheres aos homens, legitimada, ao longo da história pela sociedade e não está associado apenas às mulheres. São relações que podem ocorrer tanto com membros do mesmo sexo, quanto de sexo oposto. Já a violência contra a mulher é aquela praticada contra o sexo feminino, pelo simples fato de ser mulher, enquanto que a doméstica, se caracteriza como sendo a que ocorre dentro do lar, entre as pessoas que integram a família. É importante o esclarecimento dessas terminologias, pois a Lei Maria da Penha funciona apenas para as situações de violência doméstica. Se a mulher for agredida por alguém fora de casa, que não pertença ao ciclo doméstico, está não poderá ser protegida pelo mecanismo, fator que gera muita confusão e polêmica nas delegacias especializadas.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Sabiá Laranjeira não conseguia se enxergar dentro do ciclo da violência doméstica e demorou muito para perceber as agressões cotidianas, por nunca ter sofrido ataques físicos. Ela decidiu romper com as ordens do patriarcado por amor a ela e ao filho. Não foi uma decisão fácil. Sabiá achava que conhecia bem o companheiro devido a convivência que tiveram na infância. Ele a sustentava financeiramente, não permitia que a esposa trabalhasse fora de casa e a família, tomando conhecimento de todas as situações perversas que ela passou, não apoiava a separação. Sozinha, a moça teve que tomar uma das decisões mais difíceis da sua vida e encontrou forças no filho e no amor que aprendeu a ter por si, depois de anos de um processo de desconstrução da autoestima.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1200" dirty="0">
                <a:latin typeface="Arial" panose="020B0604020202020204" pitchFamily="34" charset="0"/>
                <a:ea typeface="Calibri" panose="020F0502020204030204" pitchFamily="34" charset="0"/>
              </a:rPr>
              <a:t>	A doce mulher de olhos e cabelos negros compridos, amarrados em o coque, preso com uma caneta Bic, voz mansa, viveu em um relacionamento abusivo por seis anos. Ela se amasiou com o primo de primeiro grau. Em pequenas comunidades do interior do Sertão, ainda é comum a união entre primos ou parentes. Sabiá e seu ex-companheiro foram criados juntos, no “mesmo terreiro”, em um povoado no interior </a:t>
            </a:r>
            <a:r>
              <a:rPr lang="pt-BR" sz="1200" dirty="0">
                <a:latin typeface="Arial" panose="020B0604020202020204" pitchFamily="34" charset="0"/>
                <a:ea typeface="Calibri" panose="020F0502020204030204" pitchFamily="34" charset="0"/>
                <a:cs typeface="Arial" panose="020B0604020202020204" pitchFamily="34" charset="0"/>
              </a:rPr>
              <a:t>de </a:t>
            </a:r>
            <a:r>
              <a:rPr lang="pt-BR" sz="1200" dirty="0">
                <a:latin typeface="Arial" panose="020B0604020202020204" pitchFamily="34" charset="0"/>
                <a:cs typeface="Arial" panose="020B0604020202020204" pitchFamily="34" charset="0"/>
              </a:rPr>
              <a:t>Juazeiro. </a:t>
            </a:r>
            <a:endParaRPr lang="pt-BR" sz="1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pt-BR" sz="1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1000" dirty="0">
                <a:latin typeface="Arial" panose="020B0604020202020204" pitchFamily="34" charset="0"/>
                <a:ea typeface="Calibri" panose="020F0502020204030204" pitchFamily="34" charset="0"/>
                <a:cs typeface="Times New Roman" panose="02020603050405020304" pitchFamily="18" charset="0"/>
              </a:rPr>
              <a:t>Teles e Melo, 2002. </a:t>
            </a:r>
            <a:endParaRPr lang="pt-B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1000" dirty="0" err="1">
                <a:latin typeface="Arial" panose="020B0604020202020204" pitchFamily="34" charset="0"/>
                <a:ea typeface="Calibri" panose="020F0502020204030204" pitchFamily="34" charset="0"/>
                <a:cs typeface="Times New Roman" panose="02020603050405020304" pitchFamily="18" charset="0"/>
              </a:rPr>
              <a:t>Saffioti</a:t>
            </a:r>
            <a:r>
              <a:rPr lang="pt-BR" sz="1000" dirty="0">
                <a:latin typeface="Arial" panose="020B0604020202020204" pitchFamily="34" charset="0"/>
                <a:ea typeface="Calibri" panose="020F0502020204030204" pitchFamily="34" charset="0"/>
                <a:cs typeface="Times New Roman" panose="02020603050405020304" pitchFamily="18" charset="0"/>
              </a:rPr>
              <a:t> , 2015.</a:t>
            </a:r>
            <a:endParaRPr lang="pt-B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1000" dirty="0">
                <a:latin typeface="Arial" panose="020B0604020202020204" pitchFamily="34" charset="0"/>
                <a:ea typeface="Calibri" panose="020F0502020204030204" pitchFamily="34" charset="0"/>
                <a:cs typeface="Times New Roman" panose="02020603050405020304" pitchFamily="18" charset="0"/>
              </a:rPr>
              <a:t>Teles e Melo, 2002.</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0149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9275FB8C-B9EF-460E-A798-7E8E026F1048}"/>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68EEB45A-918E-4F18-8FBA-2FB55BF92C33}"/>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8C9E6634-5F65-4553-8331-0F6EE5A22669}"/>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E4623C58-FACD-444E-8410-02D41E2E04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76406636-77EE-4406-9CD2-1CBB58B25F76}"/>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715BBCDC-FD1C-44C9-95AA-3E3B4DCF4D1D}"/>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0236B002-F4AE-443C-81BC-FA3D1544DCB4}"/>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9892B5D7-7487-46E4-8CC0-C8ED4C56F728}"/>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23</a:t>
            </a:r>
          </a:p>
        </p:txBody>
      </p:sp>
      <p:sp>
        <p:nvSpPr>
          <p:cNvPr id="12" name="Retângulo 11">
            <a:extLst>
              <a:ext uri="{FF2B5EF4-FFF2-40B4-BE49-F238E27FC236}">
                <a16:creationId xmlns:a16="http://schemas.microsoft.com/office/drawing/2014/main" xmlns="" id="{F2176474-4052-4798-A6E0-4087D4BE730F}"/>
              </a:ext>
            </a:extLst>
          </p:cNvPr>
          <p:cNvSpPr/>
          <p:nvPr/>
        </p:nvSpPr>
        <p:spPr>
          <a:xfrm>
            <a:off x="272289" y="830169"/>
            <a:ext cx="6141762" cy="8957260"/>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O casal viveu os melhores momentos da infância e adolescência juntos. As primeiras brincadeiras, os melhores momentos da infância e da adolescência, as primeiras descobertas, o primeiro beijo, o primeiro amor, o casamento...  Foram vivências de muita felicidade e inocência para os dois. As famílias consentiam a união. Segundo eles, não haveria pessoa melhor na comunidade para seus filhos, afinal cresceram sob a vista grossa e atenta dos pais, que eram irmãos e tios do casal.</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 história de Sabiá está ligada a violência patrimonial e moral, da qual ela desconhecia. Segundo a Lei Maria da Penha (2006), a violência moral consiste em qualquer comportamento do companheiro no controle forçado, destruição, de bens materiais, documentos ou qualquer objeto que esteja ligado a mulher. O assédio moral são os xingamentos, calúnia e a difamação da vítima.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Durante a fase do namoro, o ex-companheiro de Sabiá era muito atencioso, amoroso, prometia felicidade eterna, e era muito amado pela comunidade, por ter crescido naquele local sem dar muito trabalho para os pais. Desde pequeno, trabalhou na roça e sempre que possível, ajudava a vizinhança com serviços no campo.  Porém, após a união com Sabiá, a situação mudou bruscamente da água para o vinho.  O casal decidiu sair da comunidade em que cresceram, para morar em uma casa adquirida pelos dois, na periferia de Juazeiro.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1200" dirty="0">
                <a:latin typeface="Arial" panose="020B0604020202020204" pitchFamily="34" charset="0"/>
                <a:ea typeface="Calibri" panose="020F0502020204030204" pitchFamily="34" charset="0"/>
              </a:rPr>
              <a:t>	O companheiro de Sabiá, muito machista, não permitiu que a esposa realizasse trabalhos fora do lar. Defendia que ela cuidaria da casa e ele seria o responsável por provê o sustento da família, afinal foi esta foi a educação que recebeu dos pais e avós e que pretendia perpetuar para o filho, traços sutis da violência simbólica, que permeia a sociedade até os dias atuais e é legitimada por diversos setores sociais diariamente. Sabiá não é a única mulher que não se enxergava dentro do ciclo da violência. Ainda existe uma grande dificuldade das mulheres, em situação de violência doméstica se reconhecerem dentro deste ciclo, geralmente composto por três fases: a primeira seria a construção da tensão no relacionamento, com duração indefinida, marcada por agressões verbais, crises de ciúmes. Nesta fase, a vítima muda o comportamento para acalmar os agressores, se culpabilizando pelas violências “sutis” sofridas; a segunda, a</a:t>
            </a:r>
          </a:p>
          <a:p>
            <a:pPr algn="just">
              <a:lnSpc>
                <a:spcPct val="150000"/>
              </a:lnSpc>
              <a:spcAft>
                <a:spcPts val="0"/>
              </a:spcAft>
            </a:pPr>
            <a:endParaRPr lang="pt-BR" sz="1200" dirty="0">
              <a:latin typeface="Arial" panose="020B0604020202020204" pitchFamily="34" charset="0"/>
            </a:endParaRPr>
          </a:p>
          <a:p>
            <a:pPr algn="just">
              <a:lnSpc>
                <a:spcPct val="150000"/>
              </a:lnSpc>
              <a:spcAft>
                <a:spcPts val="0"/>
              </a:spcAft>
            </a:pPr>
            <a:r>
              <a:rPr lang="pt-BR" sz="1000" dirty="0"/>
              <a:t> </a:t>
            </a:r>
            <a:r>
              <a:rPr lang="pt-BR" sz="1000" dirty="0">
                <a:latin typeface="Arial" panose="020B0604020202020204" pitchFamily="34" charset="0"/>
                <a:ea typeface="Calibri" panose="020F0502020204030204" pitchFamily="34" charset="0"/>
                <a:cs typeface="Times New Roman" panose="02020603050405020304" pitchFamily="18" charset="0"/>
              </a:rPr>
              <a:t>Soares,2005</a:t>
            </a:r>
            <a:r>
              <a:rPr lang="pt-BR" sz="1200" dirty="0">
                <a:latin typeface="Arial" panose="020B0604020202020204" pitchFamily="34" charset="0"/>
                <a:ea typeface="Calibri" panose="020F0502020204030204" pitchFamily="34" charset="0"/>
                <a:cs typeface="Times New Roman" panose="02020603050405020304" pitchFamily="18" charset="0"/>
              </a:rPr>
              <a:t>.</a:t>
            </a:r>
            <a:r>
              <a:rPr lang="pt-BR" sz="1200" dirty="0">
                <a:latin typeface="Calibri" panose="020F0502020204030204" pitchFamily="34" charset="0"/>
                <a:ea typeface="Calibri" panose="020F0502020204030204" pitchFamily="34" charset="0"/>
                <a:cs typeface="Times New Roman" panose="02020603050405020304" pitchFamily="18" charset="0"/>
              </a:rPr>
              <a:t>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370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1F34663E-EC5C-454A-AC79-B765D5F54C37}"/>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4376B6EC-D63D-4B20-805F-3545608E8B37}"/>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EDCE23F2-F64B-44F4-A31E-DF06C90EF85E}"/>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8A77113A-4104-4901-AB71-C257558194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9D6055BE-8B2C-41E7-9B1C-23F9A572E3EB}"/>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CE912C61-B389-439E-B122-09955FC05DA5}"/>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E7A4E82D-9366-4821-A867-3D61EBE0CB34}"/>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5C7A6D89-EFEB-4656-9D15-C8E5C2E839BD}"/>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24</a:t>
            </a:r>
          </a:p>
        </p:txBody>
      </p:sp>
      <p:sp>
        <p:nvSpPr>
          <p:cNvPr id="12" name="Retângulo 11">
            <a:extLst>
              <a:ext uri="{FF2B5EF4-FFF2-40B4-BE49-F238E27FC236}">
                <a16:creationId xmlns:a16="http://schemas.microsoft.com/office/drawing/2014/main" xmlns="" id="{CD115533-1FBC-4B78-8011-674937307938}"/>
              </a:ext>
            </a:extLst>
          </p:cNvPr>
          <p:cNvSpPr/>
          <p:nvPr/>
        </p:nvSpPr>
        <p:spPr>
          <a:xfrm>
            <a:off x="167432" y="583034"/>
            <a:ext cx="6523136" cy="9511258"/>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explosão da violência é quando a tensão atinge seu ponto máximo e começam a ocorrer ataques graves a vida das mulheres, como agressões físicas e tentativas de feminicídios; Na última fase, a lua-de-mel, se caracteriza pelo o medo do agressor de perder a companheira, que promete mudanças, e uma nova vida para a vítima. Quando há o retorno da mulher para casa, a “lua-de-mel” termina, ora de maneira sutil, ora de forma agressiva. Na medida em que o ciclo se repete, a violência fica mais intensa.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Infelizmente, Sabiá Laranjeira viveu poucos momentos de felicidade ao lado do companheiro nesta nova residência. Nos primeiros meses de convivência, o ex-companheiro da moça deu sinais de violência e agressividade. Além de impedi-la de trabalhar fora do lar, o marido não suportava a ideia de que a esposa saísse sozinha, que fizesse novas amizades e tratou de proibi-la de ir à rua ou ao centro da cidade, sem a sua presença. Enquanto isso, o homem bebia todos os dias e chegava em casa muito tarde, situação que irritava Sabiá, mas que muitas vezes, brigas e discussões eram evitadas, para não causar problemas maiores, afinal, a dona de casa estava vivendo sem familiares em Juazeiro, eram apenas os dois e futuramente o filho, que estava prestes a nascer. Ela vivia sozinha em uma pequena casa, sem muito conforto. Na verdade, Sabiá não se sentia só, pois estava na companhia do filho que a cada dia crescia em seu ventre.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 maior dor da dona de casa foi perceber que o ex-marido não se sensibilizou nem mesmo com o nascimento da criança. Sabiá teve diversas complicações durante o parto e não pôde contar com o marido em nenhum momento, que na maioria das vezes, quando não estava trabalhando à noite, estaria em algum bar, e se irritava quando era acusado de negligente com a paternidade. Após o nascimento da criança, Sabiá apresentou nos seios uma mastite, inflamação na mama, muito comum durante o período de amamentação. A mulher passou muitas noites em claro, devido aos cuidados com a criança e a dor causada pela inflamação, levou a Sabiá a fazer um pequeno procedimento cirúrgico e após o retorno para casa, não recebeu nenhum tipo de atenção do marido.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O período de resguardo, a cirurgia, noites sem dormir, tudo aconteceu sem a presença e suporte do ex-companheiro. Por sorte, Sabiá estava sob os cuidados da mãe e de tias, que vieram da zona rural para ajudá-la e se questionavam onde estava o seu companheiro, mas que não faziam ideia de que na verdade, ele tinha programado uma </a:t>
            </a:r>
            <a:r>
              <a:rPr lang="pt-BR" sz="1200" dirty="0">
                <a:latin typeface="Arial" panose="020B0604020202020204" pitchFamily="34" charset="0"/>
                <a:cs typeface="Arial" panose="020B0604020202020204" pitchFamily="34" charset="0"/>
              </a:rPr>
              <a:t>viagem para a capital Salvador, para se divertir com outra mulher, enquanto mentia que estava realizando uma viagem à trabalho.</a:t>
            </a:r>
          </a:p>
          <a:p>
            <a:pPr algn="just">
              <a:lnSpc>
                <a:spcPct val="150000"/>
              </a:lnSpc>
            </a:pPr>
            <a:r>
              <a:rPr lang="pt-BR" sz="1200" dirty="0">
                <a:latin typeface="Arial" panose="020B0604020202020204" pitchFamily="34" charset="0"/>
                <a:ea typeface="Calibri" panose="020F0502020204030204" pitchFamily="34" charset="0"/>
              </a:rPr>
              <a:t> </a:t>
            </a:r>
            <a:endParaRPr lang="pt-BR" sz="1200" dirty="0"/>
          </a:p>
        </p:txBody>
      </p:sp>
    </p:spTree>
    <p:extLst>
      <p:ext uri="{BB962C8B-B14F-4D97-AF65-F5344CB8AC3E}">
        <p14:creationId xmlns:p14="http://schemas.microsoft.com/office/powerpoint/2010/main" val="2073733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2F82941F-FC47-484B-9AF3-5046FA791D2E}"/>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D00777D0-394A-4B78-A195-BF2B58855FED}"/>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682F6D56-B985-4624-995B-F7C4D460F727}"/>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66E4F811-5767-42A5-9250-C4CFC019EE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9AA64515-1890-42F8-BC2F-EB394A1ED7DC}"/>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33A01532-B4D8-48CE-B031-018C28884853}"/>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D125FEB8-9097-46C3-92A9-A09F04AAFD8D}"/>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45BD1295-6E5D-4835-8477-3FA6604755CA}"/>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25</a:t>
            </a:r>
          </a:p>
        </p:txBody>
      </p:sp>
      <p:sp>
        <p:nvSpPr>
          <p:cNvPr id="12" name="Retângulo 11">
            <a:extLst>
              <a:ext uri="{FF2B5EF4-FFF2-40B4-BE49-F238E27FC236}">
                <a16:creationId xmlns:a16="http://schemas.microsoft.com/office/drawing/2014/main" xmlns="" id="{616760FA-2AAF-4AC6-AEE0-BC20DA2DDE24}"/>
              </a:ext>
            </a:extLst>
          </p:cNvPr>
          <p:cNvSpPr/>
          <p:nvPr/>
        </p:nvSpPr>
        <p:spPr>
          <a:xfrm>
            <a:off x="308847" y="831180"/>
            <a:ext cx="6278989" cy="9127307"/>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 Eu sofri tanto. Eu não podia me abaixar, porque fiz uma pequena cirurgia, teve dreno e eu não tinha como cuidar desse menino - apontou para o filho, que também estava na sala, durante a entrevista, brincando distraído com um carrinho. -Aí ele pegou e se mandou para Salvador com outra mulher e me deixou doente. Eu não sabia de nada, porque não tinha amigos e claro que as pessoas que trabalhavam com ele não iriam me contar isso – explicou Sabiá com muita irritação. Apesar de estar livre foi possível perceber muita insegurança em Sabiá Laranjeira, que a todo momento olhava inquieta para a porta da sua casa, como se estivesse temendo encontrar alguém indesejado.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 cada dia, o ex-companheiro de Sabiá ficava mais agressivo, negligenciava os cuidados paternos com o filho e a esposa, apenas contribuía financeiramente com as despesas da casa e acreditava que era suficiente. Em relação as tarefas do lar, o marido não ajudava, por acreditar que era obrigação da esposa, realizar essas atividades sozinha. Nem mesmo quando a criança adoecia, o homem não era capaz, se quer, de dar um remédio para o filho ou acalmá-lo de madrugada.  Toda a responsabilidade era apenas da mãe. A solidão do lar e as responsabilidades ficaram mais pesadas para Sabiá laranjeira, que desenvolveu problemas psicológicos devido ao peso da maternidade e o fato de estar aprisionada dentro de casa, sem o direito de sair, fazer novas amizades ou trabalhar fora do lar. Ele a mantinha em cárcere privado. Ela tinha medo. Os familiares da vítima não tinham noção de nada que estava acontecendo com ela. Acreditavam que eles viviam bem e sem muitos problemas, uma vez que Sabiá evitava contar o que estava acontecendo para qualquer pessoa, inclusive seus pais.</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Os únicos lugares que a dona de casa não era impedida de andar sozinha, sem o olhar vigilante do marido, era o supermercado e a farmácia, que ficavam próximos a residência do casal. Um dia, as compras da casa acabaram e Sabiá teve que ir até o supermercado para reabastecer a dispensa com alimentos. O marido tinha ficado em casa, estava de folga do trabalho, que para ela, representava uma dor de cabeça, cada minuto que ele ficava na residência, pois os momentos de paz acabavam e resultavam em chateações e brigas entre o casal. Enquanto ela saiu, o homem comprou </a:t>
            </a:r>
            <a:r>
              <a:rPr lang="pt-BR" sz="1200" dirty="0">
                <a:latin typeface="Arial" panose="020B0604020202020204" pitchFamily="34" charset="0"/>
                <a:ea typeface="Calibri" panose="020F0502020204030204" pitchFamily="34" charset="0"/>
                <a:cs typeface="Arial" panose="020B0604020202020204" pitchFamily="34" charset="0"/>
              </a:rPr>
              <a:t>algumas </a:t>
            </a:r>
            <a:r>
              <a:rPr lang="pt-BR" sz="1200" dirty="0">
                <a:latin typeface="Arial" panose="020B0604020202020204" pitchFamily="34" charset="0"/>
                <a:cs typeface="Arial" panose="020B0604020202020204" pitchFamily="34" charset="0"/>
              </a:rPr>
              <a:t>caixas de cervejas e começou a beber, assistindo ao jogo de futebol. Ao chegar na residência, Sabiá se deparou com uma cena lamentável: o marido bêbado no sofá e o filho chorando desesperado no quarto. A dona de casa tinha passado apenas uma hora fora do lar.</a:t>
            </a:r>
          </a:p>
        </p:txBody>
      </p:sp>
    </p:spTree>
    <p:extLst>
      <p:ext uri="{BB962C8B-B14F-4D97-AF65-F5344CB8AC3E}">
        <p14:creationId xmlns:p14="http://schemas.microsoft.com/office/powerpoint/2010/main" val="294085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E52FF4D2-894D-4E6C-AA9C-344D3F686702}"/>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48713D60-A774-4268-A658-423625223728}"/>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4EBA12D3-8052-49D9-9401-E4ABD34A21A1}"/>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9C0FB7C8-209D-4352-8999-25866F5066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2BEC0821-71A3-4D42-B6DC-40218AD70484}"/>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B2F3780C-8F61-47D0-BCB9-C1F450BA6A8E}"/>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A96D5DEA-522B-4417-858A-F9A156BAE4DF}"/>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2B7A1061-421A-4837-A04B-0EA111A2A87B}"/>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26</a:t>
            </a:r>
          </a:p>
        </p:txBody>
      </p:sp>
      <p:sp>
        <p:nvSpPr>
          <p:cNvPr id="12" name="Retângulo 11">
            <a:extLst>
              <a:ext uri="{FF2B5EF4-FFF2-40B4-BE49-F238E27FC236}">
                <a16:creationId xmlns:a16="http://schemas.microsoft.com/office/drawing/2014/main" xmlns="" id="{31009B83-04C7-4E8C-BDB0-BBF98DC143B9}"/>
              </a:ext>
            </a:extLst>
          </p:cNvPr>
          <p:cNvSpPr/>
          <p:nvPr/>
        </p:nvSpPr>
        <p:spPr>
          <a:xfrm>
            <a:off x="253632" y="885244"/>
            <a:ext cx="6375767" cy="8050089"/>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Sabiá não conseguiu controlar a raiva e no impulso tentou resolver a situação de forma agressiva. Os dois tiveram uma grande discussão, que resultou em vários xingamentos e objetos quebrados na residência. Não houve agressões físicas, mas moral, psicológica e patrimonial. O ex-companheiro de Sabiá, durante a briga, expulsou a esposa de casa, que se negou a “arredar o pé” do lar, para não perder os direitos do filho, menor de idade. Enfurecido, o marido de Sabiá ameaçou colocar fogo no imóvel, com ela e o filho, caso não saíssem do local.  A princípio ela não acreditou e ignorou toda a loucura do ex-companheiro, afinal ele estava bêbado. Porém, a cada dia, as ameaças se intensificaram e a dona de casa tomou a difícil decisão de comunicar a família.</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 notícia foi tratada pelos familiares de Sabiá como uma loucura, uma invenção. Fragilizada e sem apoio, foi obrigada a permanecer no lar por mais alguns dias, com o medo constante de que as ameaças se concretizassem.</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-No início, a minha família e a dele achavam que era coisa da minha cabeça. Eles diziam que eu era doida, que tinha que me tratar, sendo que o doido era ele, né? Eu nunca quis colocar fogo na minha casa- contou Sabiá, indignada com a situação.</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As ameaças se tornavam constantes e diárias.  Sabiá não conseguia mais dormir, com o medo que pairava sobre o seu lar e a sua vida. A situação ficou pior quando o </a:t>
            </a:r>
            <a:r>
              <a:rPr lang="pt-BR" sz="1200" dirty="0" err="1">
                <a:latin typeface="Arial" panose="020B0604020202020204" pitchFamily="34" charset="0"/>
                <a:ea typeface="Calibri" panose="020F0502020204030204" pitchFamily="34" charset="0"/>
                <a:cs typeface="Times New Roman" panose="02020603050405020304" pitchFamily="18" charset="0"/>
              </a:rPr>
              <a:t>ex</a:t>
            </a:r>
            <a:r>
              <a:rPr lang="pt-BR" sz="1200" dirty="0">
                <a:latin typeface="Arial" panose="020B0604020202020204" pitchFamily="34" charset="0"/>
                <a:ea typeface="Calibri" panose="020F0502020204030204" pitchFamily="34" charset="0"/>
                <a:cs typeface="Times New Roman" panose="02020603050405020304" pitchFamily="18" charset="0"/>
              </a:rPr>
              <a:t>- companheiro decidiu assumir outra mulher, o que causou um grande abalo emocional na vida da moça.</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-Ele ficava comigo e com outra, só que eu não sabia que ele tinha outra mulher. Ele trabalhava à noite e saia todos os dias dizendo que ia fazer um plantão. Um dia eu o segui, sem ele perceber e descobri tudo- Declarou a mulher.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Sem o apoio de amigos ou dos pais, a trabalhadora buscou a ajuda de uma advogada, que a orientou a fazer uma denúncia contra o ex-companheiro, na Delegacia da Mulher de Juazeiro (DEAM) e a pedir a medida protetiva. A mulher se dirigiu até a </a:t>
            </a:r>
            <a:r>
              <a:rPr lang="pt-BR" sz="1200" dirty="0">
                <a:latin typeface="Arial" panose="020B0604020202020204" pitchFamily="34" charset="0"/>
                <a:cs typeface="Arial" panose="020B0604020202020204" pitchFamily="34" charset="0"/>
              </a:rPr>
              <a:t>DEAM. Estava convicta de que iria conseguir mudar a realidade que estava vivendo e assegurar os direitos do seu filho. </a:t>
            </a:r>
          </a:p>
        </p:txBody>
      </p:sp>
    </p:spTree>
    <p:extLst>
      <p:ext uri="{BB962C8B-B14F-4D97-AF65-F5344CB8AC3E}">
        <p14:creationId xmlns:p14="http://schemas.microsoft.com/office/powerpoint/2010/main" val="3178041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0F337F2F-C860-4000-AE25-C31871664D64}"/>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842A0AB2-1096-4022-8998-866A9F7A3E32}"/>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CCDCE73A-A820-44CA-9CD9-E93EB97E6F54}"/>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E9A2469B-6AD2-49F8-A106-247C09E799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B17ADD4F-BEA9-4357-90B4-7EDFD05C1DA4}"/>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F53A8EB4-7F55-45D3-B0E3-BD9ECC028F09}"/>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93DC208C-89DF-48CB-9349-78CB12F2409A}"/>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68D19A33-A5E8-4B68-81C1-D4EFB4D431AE}"/>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27</a:t>
            </a:r>
          </a:p>
        </p:txBody>
      </p:sp>
      <p:sp>
        <p:nvSpPr>
          <p:cNvPr id="12" name="Retângulo 11">
            <a:extLst>
              <a:ext uri="{FF2B5EF4-FFF2-40B4-BE49-F238E27FC236}">
                <a16:creationId xmlns:a16="http://schemas.microsoft.com/office/drawing/2014/main" xmlns="" id="{AC190028-EB09-4447-9F0D-5F16895AB6AB}"/>
              </a:ext>
            </a:extLst>
          </p:cNvPr>
          <p:cNvSpPr/>
          <p:nvPr/>
        </p:nvSpPr>
        <p:spPr>
          <a:xfrm>
            <a:off x="310680" y="1195410"/>
            <a:ext cx="6270099" cy="8126264"/>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Porém, ao chegar na porta da Delegacia, Sabiá recuou. Pensou na possibilidade do seu companheiro não ser preso, da medida protetiva falhar, ou até mesmo, que ele saísse da prisão ainda mais agressivo e que tentasse contra a sua vida, uma vez que a pena por agressão é de no máximo de dois anos. Todas essas situações passaram pela sua mente em questão de segundos. Então a mulher decidiu abrir mão dos seus direitos e abandonou a casa, após seis anos de um casamento turbulento, para ter paz.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Foi uma decisão dura e muito difícil, afinal ela estaria abrindo mão dos seus direitos e do filho. Também seria um pesadelo retornar para a casa dos pais, no interior, com um filho pequeno para criar. Ela saiu da relação “do seu jeito”, como ela mesma denominou, sem conflitos com a polícia ou com a justiça, porém, sem nenhum tipo de segurança. Ela tem medo das falhas dos mecanismos de enfrentamento a violência e na comunidade em que vive, muitas situações ainda são resolvidas com a força física, então achou melhor contar com a proteção de amigos e primos.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Sabiá foi duramente criticada por maior parte dos familiares, que não aceitavam a separação. Pediam para ela ter paciência, que foi um equívoco sair de casa, que aquela situação foi apenas um surto do marido, que ele voltaria ao normal e tudo ficaria bem. Porém, após as ameaças, a dona de casa não conseguiu confiar nas ações do ex-companheiro, preferiu morar com pai, que também não gostou muito da separação. Não queria uma filha, mãe solteira na família. Achava que, devido a separação, todos os homens, casados ou não, não respeitariam a jovem. Ele aceitou a filha de volta e ela tentou viver de formar independente, ignorando os comentários maldosos dos vizinhos e de alguns familiares.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Ironicamente, a separação e a volta para casa, um lugar distante do </a:t>
            </a:r>
            <a:r>
              <a:rPr lang="pt-BR" sz="1200" dirty="0" err="1">
                <a:latin typeface="Arial" panose="020B0604020202020204" pitchFamily="34" charset="0"/>
                <a:ea typeface="Calibri" panose="020F0502020204030204" pitchFamily="34" charset="0"/>
              </a:rPr>
              <a:t>ex</a:t>
            </a:r>
            <a:r>
              <a:rPr lang="pt-BR" sz="1200" dirty="0">
                <a:latin typeface="Arial" panose="020B0604020202020204" pitchFamily="34" charset="0"/>
                <a:ea typeface="Calibri" panose="020F0502020204030204" pitchFamily="34" charset="0"/>
              </a:rPr>
              <a:t>, que poderia lhe proporcionar a tão sonhada paz custou-lhe a liberdade. Ela acreditou que saindo da residência na cidade, conseguiria construir a sua vida de forma tranquila, seguir em frente, conhecer novas pessoas, ser feliz. Atualmente ela e o filho moram com o pai e uma irmã. Ela trabalha com a criação de aves e com uma horta na comunidade. Todo o lucro é usado para ajudar o pai com as despesas da casa e com o filho. O olhar triste, </a:t>
            </a:r>
            <a:endParaRPr lang="pt-BR" sz="1200" dirty="0"/>
          </a:p>
        </p:txBody>
      </p:sp>
    </p:spTree>
    <p:extLst>
      <p:ext uri="{BB962C8B-B14F-4D97-AF65-F5344CB8AC3E}">
        <p14:creationId xmlns:p14="http://schemas.microsoft.com/office/powerpoint/2010/main" val="186594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8CB7759C-7417-4CBF-9CAD-FD60EC12713C}"/>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95D1FE6D-A83D-4891-BD94-24354067AE22}"/>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4EB2E4E0-4F0C-45B5-B7EA-9BE4CF9ECEE0}"/>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49B1787E-E87D-4D79-AF8C-8AE93AFBDA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A991DA19-CB23-48D3-9C1F-6BDA16A03548}"/>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3CA8FED8-CEEE-400B-8BE5-337143FC2B15}"/>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D7FB0D26-08EA-4D00-9007-00F92748C350}"/>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32B85867-FA7F-4071-855A-001DDABE456A}"/>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28</a:t>
            </a:r>
          </a:p>
        </p:txBody>
      </p:sp>
      <p:sp>
        <p:nvSpPr>
          <p:cNvPr id="12" name="Retângulo 11">
            <a:extLst>
              <a:ext uri="{FF2B5EF4-FFF2-40B4-BE49-F238E27FC236}">
                <a16:creationId xmlns:a16="http://schemas.microsoft.com/office/drawing/2014/main" xmlns="" id="{109BC0E0-C60D-4DA3-AB75-06C5F3285237}"/>
              </a:ext>
            </a:extLst>
          </p:cNvPr>
          <p:cNvSpPr/>
          <p:nvPr/>
        </p:nvSpPr>
        <p:spPr>
          <a:xfrm>
            <a:off x="290945" y="876537"/>
            <a:ext cx="6276110" cy="8429680"/>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Arial" panose="020B0604020202020204" pitchFamily="34" charset="0"/>
              </a:rPr>
              <a:t>inquieto e preocupado de Sabiá Laranjeira denuncia a falsa sensação de liberdade da qual ainda vive. É como se ela tivesse conseguido fugir de um cativeiro, mas ainda está sendo ameaçada a voltar a qualquer momento e o medo tem a impedido de viver.  São três anos em regime de semiliberdade, como ela mesma declarou. </a:t>
            </a: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Arial" panose="020B0604020202020204" pitchFamily="34" charset="0"/>
              </a:rPr>
              <a:t>O ex-marido continuou a </a:t>
            </a:r>
            <a:r>
              <a:rPr lang="pt-BR" sz="1200" dirty="0" err="1">
                <a:latin typeface="Arial" panose="020B0604020202020204" pitchFamily="34" charset="0"/>
                <a:ea typeface="Calibri" panose="020F0502020204030204" pitchFamily="34" charset="0"/>
                <a:cs typeface="Arial" panose="020B0604020202020204" pitchFamily="34" charset="0"/>
              </a:rPr>
              <a:t>perseguí-la</a:t>
            </a:r>
            <a:r>
              <a:rPr lang="pt-BR" sz="1200" dirty="0">
                <a:latin typeface="Arial" panose="020B0604020202020204" pitchFamily="34" charset="0"/>
                <a:ea typeface="Calibri" panose="020F0502020204030204" pitchFamily="34" charset="0"/>
                <a:cs typeface="Arial" panose="020B0604020202020204" pitchFamily="34" charset="0"/>
              </a:rPr>
              <a:t>. Ele saiu da cidade e veio morar na comunidade para vigiar todos os seus passos. Em muitos momentos, o ex-marido usou a criança para fazer chantagens a Sabiá. A dona de casa denunciou que em uma das visitas que a criança realizou ao pai, o homem mostrou para o filho o lugar onde guardava uma arma de fogo. Imediatamente, ao chegar na casa do avô, a criança contou o fato para a mãe, que ficou desesperada: </a:t>
            </a:r>
          </a:p>
          <a:p>
            <a:pPr algn="just">
              <a:lnSpc>
                <a:spcPct val="150000"/>
              </a:lnSpc>
              <a:spcAft>
                <a:spcPts val="800"/>
              </a:spcAft>
            </a:pPr>
            <a:r>
              <a:rPr lang="pt-BR" sz="1200" dirty="0">
                <a:latin typeface="Arial" panose="020B0604020202020204" pitchFamily="34" charset="0"/>
                <a:ea typeface="Calibri" panose="020F0502020204030204" pitchFamily="34" charset="0"/>
                <a:cs typeface="Arial" panose="020B0604020202020204" pitchFamily="34" charset="0"/>
              </a:rPr>
              <a:t>-Meu filho chegou em casa e disse “mãe, você sabia que o papai tem uma arma guardada em casa? ”, eu fiquei desesperada, me questionando qual era a intenção dele em falar para uma criança de sete anos, que ele tinha uma arma? Certamente era para me matar- disse nervosa. – Comuniquei a família dele. Falei com a minha tia e depois disso ele parou de ficar colocando coisas na cabeça do menino. Mas eu não confio nele- revelou. </a:t>
            </a: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Arial" panose="020B0604020202020204" pitchFamily="34" charset="0"/>
              </a:rPr>
              <a:t>Devido a ameaça, Sabiá não sai de casa sem a presença de algum familiar. Deixou de ir para festas de rua, visitas em outras comunidades, aniversários, por causa da ameaça constate do ex. </a:t>
            </a:r>
          </a:p>
          <a:p>
            <a:pPr algn="just">
              <a:lnSpc>
                <a:spcPct val="150000"/>
              </a:lnSpc>
              <a:spcAft>
                <a:spcPts val="800"/>
              </a:spcAft>
            </a:pPr>
            <a:r>
              <a:rPr lang="pt-BR" sz="1200" dirty="0">
                <a:latin typeface="Arial" panose="020B0604020202020204" pitchFamily="34" charset="0"/>
                <a:ea typeface="Calibri" panose="020F0502020204030204" pitchFamily="34" charset="0"/>
                <a:cs typeface="Arial" panose="020B0604020202020204" pitchFamily="34" charset="0"/>
              </a:rPr>
              <a:t>- Eu sou uma pessoa que não vou para lugar nenhum. Se eu for para algum lugar é com a minha irmã ou com o meu pai. O pessoal da comunidade reclama que não me ver mais, mas não posso confiar de andar sozinha, Deus me livre, explicou a trabalhadora. </a:t>
            </a: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Arial" panose="020B0604020202020204" pitchFamily="34" charset="0"/>
              </a:rPr>
              <a:t>Sabiá perdeu a alegria de viver com apenas 30 anos.  A autoestima baixou, a alegria não é mais tão evidente. O autocuidado não acontece mais com tanta frequência.  Ela confessou que não tem vontade de cuidar de si, dos cabelos, das unhas, das roupas.... Confessou que tinha um bom tempo que havia usado um batom. O que ainda a mantém viva é o filho.</a:t>
            </a:r>
          </a:p>
          <a:p>
            <a:pPr algn="just">
              <a:lnSpc>
                <a:spcPct val="150000"/>
              </a:lnSpc>
            </a:pPr>
            <a:r>
              <a:rPr lang="pt-BR" sz="1200" dirty="0">
                <a:latin typeface="Arial" panose="020B0604020202020204" pitchFamily="34" charset="0"/>
                <a:ea typeface="Calibri" panose="020F0502020204030204" pitchFamily="34" charset="0"/>
                <a:cs typeface="Arial" panose="020B0604020202020204" pitchFamily="34" charset="0"/>
              </a:rPr>
              <a:t> - Eu não tenho coragem de reconstruir minha vida, eu tenho pavor de homem. Minha irmã até brinca comigo, “mulher, mas nem todo homem vai ser igual a ele”, mas quando </a:t>
            </a:r>
            <a:endParaRPr lang="pt-B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666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7626F1F6-8785-481E-97A6-940FD16A3704}"/>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BC7DF06D-BE11-41EF-BA86-EEE54E7BCB36}"/>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7F9F0D47-841F-43A5-AFE6-13DD0D2E7295}"/>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24CFBB4E-327E-4035-9133-01BC9A2D07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3FE76662-850D-4196-885A-FCAB3115F1FC}"/>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F927C28D-B5CD-4116-B9E2-04F178E2477F}"/>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38C0C405-C092-4AAF-AE53-60459B150B8D}"/>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C480B5D4-9CAE-4E98-9A6A-4CBC75587E9E}"/>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29</a:t>
            </a:r>
          </a:p>
        </p:txBody>
      </p:sp>
      <p:sp>
        <p:nvSpPr>
          <p:cNvPr id="12" name="Retângulo 11">
            <a:extLst>
              <a:ext uri="{FF2B5EF4-FFF2-40B4-BE49-F238E27FC236}">
                <a16:creationId xmlns:a16="http://schemas.microsoft.com/office/drawing/2014/main" xmlns="" id="{45860D39-30BF-4B30-A51E-6BB1A466AF66}"/>
              </a:ext>
            </a:extLst>
          </p:cNvPr>
          <p:cNvSpPr/>
          <p:nvPr/>
        </p:nvSpPr>
        <p:spPr>
          <a:xfrm>
            <a:off x="270165" y="833107"/>
            <a:ext cx="6317672" cy="8228856"/>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uma pessoa se aproxima de mim, eu já acho que vai fazer essas coisas comigo, relatou a dona de casa traumatizada.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Além das ameaças e recados enviados por familiares, Sabiá viveu vários episódios de ataques de ciúmes do </a:t>
            </a:r>
            <a:r>
              <a:rPr lang="pt-BR" sz="1200" dirty="0" err="1">
                <a:latin typeface="Arial" panose="020B0604020202020204" pitchFamily="34" charset="0"/>
                <a:ea typeface="Calibri" panose="020F0502020204030204" pitchFamily="34" charset="0"/>
                <a:cs typeface="Times New Roman" panose="02020603050405020304" pitchFamily="18" charset="0"/>
              </a:rPr>
              <a:t>ex</a:t>
            </a:r>
            <a:r>
              <a:rPr lang="pt-BR" sz="1200" dirty="0">
                <a:latin typeface="Arial" panose="020B0604020202020204" pitchFamily="34" charset="0"/>
                <a:ea typeface="Calibri" panose="020F0502020204030204" pitchFamily="34" charset="0"/>
                <a:cs typeface="Times New Roman" panose="02020603050405020304" pitchFamily="18" charset="0"/>
              </a:rPr>
              <a:t>, após a separação, que a deixou transtornada. Próximo a residência da dona de casa tem um barzinho, e sempre que ela sentava para conversar com os parentes e amigos, ele chegava e causava tumulto no lugar.  Em um final de tarde de domingo, aconteceu, neste mesmo lugar, um festejo com bandas locais, denominado de seresta. A festa aconteceu em frente ao bar e contou com um número considerado de pessoas da vizinhança e comunidades circunvizinhas. Sabiá decidiu ir com a irmã. Ao chegar à festa, falou com todos os conhecidos e decidiu dançar com um amigo.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Foi um momento alegre e de descontração, que durou alguns minutos.  Enquanto isso, o </a:t>
            </a:r>
            <a:r>
              <a:rPr lang="pt-BR" sz="1200" dirty="0" err="1">
                <a:latin typeface="Arial" panose="020B0604020202020204" pitchFamily="34" charset="0"/>
                <a:ea typeface="Calibri" panose="020F0502020204030204" pitchFamily="34" charset="0"/>
                <a:cs typeface="Times New Roman" panose="02020603050405020304" pitchFamily="18" charset="0"/>
              </a:rPr>
              <a:t>ex</a:t>
            </a:r>
            <a:r>
              <a:rPr lang="pt-BR" sz="1200" dirty="0">
                <a:latin typeface="Arial" panose="020B0604020202020204" pitchFamily="34" charset="0"/>
                <a:ea typeface="Calibri" panose="020F0502020204030204" pitchFamily="34" charset="0"/>
                <a:cs typeface="Times New Roman" panose="02020603050405020304" pitchFamily="18" charset="0"/>
              </a:rPr>
              <a:t>- companheiro de Sabiá observava todos os seus passos e no momento em que ela começou a dançar com o amigo, o homem chegou e causou uma grande confusão na festa. Ele puxou Sabiá pelo braço, que mesmo assustada, tentava acalmar a fúria do ex.</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 Ele me puxou pelo braço, ficou na minha frente e disse que eu não ia dançar. Eu nunca dei esperança a ele. Depois que nos separamos, não tivemos recaídas, não tenho o telefone dele, na verdade não nos falávamos mais. Mas ele me perseguia. Achava que eu era propriedade dele- explicou Sabiá.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Começou um escândalo na comunidade. A festa parou. O ex-companheiro de Sabiá agrediu com socos o rapaz que não reagiu, apenas se defendeu, pois sabia que o homem estava tomado pelo ciúme. Os primos de Sabiá separaram a briga e ela foi para casa, muito chateada e nervosa com a situação, pois enquanto estivesse sob os olhos vigilantes do </a:t>
            </a:r>
            <a:r>
              <a:rPr lang="pt-BR" sz="1200" dirty="0" err="1">
                <a:latin typeface="Arial" panose="020B0604020202020204" pitchFamily="34" charset="0"/>
                <a:ea typeface="Calibri" panose="020F0502020204030204" pitchFamily="34" charset="0"/>
              </a:rPr>
              <a:t>ex</a:t>
            </a:r>
            <a:r>
              <a:rPr lang="pt-BR" sz="1200" dirty="0">
                <a:latin typeface="Arial" panose="020B0604020202020204" pitchFamily="34" charset="0"/>
                <a:ea typeface="Calibri" panose="020F0502020204030204" pitchFamily="34" charset="0"/>
              </a:rPr>
              <a:t>, não teria paz. As perseguições aconteciam com frequência, na igreja da comunidade, nas casas de familiares e até mesmo na escola que o filho estudava. Sofrê ainda relatou que o ex-companheiro, com o objetivo de provar que tinha mudado, este ano passou a frequentar uma igreja evangélica. Alguns comportamentos aparentemente mudaram. Ele deixou de persegui-la, todavia não sai da comunidade e nem volta para a residência em Juazeiro, que está abandonada. A dona de casa confessa que mesmo </a:t>
            </a:r>
            <a:endParaRPr lang="pt-BR" sz="1200" dirty="0"/>
          </a:p>
        </p:txBody>
      </p:sp>
    </p:spTree>
    <p:extLst>
      <p:ext uri="{BB962C8B-B14F-4D97-AF65-F5344CB8AC3E}">
        <p14:creationId xmlns:p14="http://schemas.microsoft.com/office/powerpoint/2010/main" val="318150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0" descr="Imagem relacionada">
            <a:extLst>
              <a:ext uri="{FF2B5EF4-FFF2-40B4-BE49-F238E27FC236}">
                <a16:creationId xmlns:a16="http://schemas.microsoft.com/office/drawing/2014/main" xmlns="" id="{074A41E4-F4A6-4717-83DA-94A244BC68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7" name="Seta: para Cima 6">
            <a:extLst>
              <a:ext uri="{FF2B5EF4-FFF2-40B4-BE49-F238E27FC236}">
                <a16:creationId xmlns:a16="http://schemas.microsoft.com/office/drawing/2014/main" xmlns="" id="{7214FC99-4784-4F0F-A7A1-4A9F01968637}"/>
              </a:ext>
            </a:extLst>
          </p:cNvPr>
          <p:cNvSpPr/>
          <p:nvPr/>
        </p:nvSpPr>
        <p:spPr>
          <a:xfrm rot="16200000" flipH="1">
            <a:off x="3411439" y="6019800"/>
            <a:ext cx="68581" cy="6858000"/>
          </a:xfrm>
          <a:prstGeom prst="upArrow">
            <a:avLst>
              <a:gd name="adj1" fmla="val 100000"/>
              <a:gd name="adj2" fmla="val 0"/>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084A81CE-29C5-40A1-AABC-768CFF159536}"/>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Retângulo 10">
            <a:extLst>
              <a:ext uri="{FF2B5EF4-FFF2-40B4-BE49-F238E27FC236}">
                <a16:creationId xmlns:a16="http://schemas.microsoft.com/office/drawing/2014/main" xmlns="" id="{B16FCB0E-1C53-40C7-837B-9621DDB50B77}"/>
              </a:ext>
            </a:extLst>
          </p:cNvPr>
          <p:cNvSpPr/>
          <p:nvPr/>
        </p:nvSpPr>
        <p:spPr>
          <a:xfrm>
            <a:off x="1885950" y="8455102"/>
            <a:ext cx="4722079" cy="616515"/>
          </a:xfrm>
          <a:prstGeom prst="rect">
            <a:avLst/>
          </a:prstGeom>
        </p:spPr>
        <p:txBody>
          <a:bodyPr wrap="square">
            <a:spAutoFit/>
          </a:bodyPr>
          <a:lstStyle/>
          <a:p>
            <a:pPr algn="r">
              <a:lnSpc>
                <a:spcPct val="150000"/>
              </a:lnSpc>
              <a:spcAft>
                <a:spcPts val="800"/>
              </a:spcAft>
            </a:pPr>
            <a:r>
              <a:rPr lang="pt-BR" sz="1200" b="1" dirty="0">
                <a:latin typeface="Arial" panose="020B0604020202020204" pitchFamily="34" charset="0"/>
                <a:ea typeface="Calibri" panose="020F0502020204030204" pitchFamily="34" charset="0"/>
                <a:cs typeface="Times New Roman" panose="02020603050405020304" pitchFamily="18" charset="0"/>
              </a:rPr>
              <a:t>“Tenho sangrado demais, tenho chorado pra cachorro. Ano passado eu morri, mas esse ano eu não morro”. Belchior.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0736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2F5178AB-0D11-46B3-8757-64B01DFBFD87}"/>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EA066E36-7939-4B02-8C68-F327C87756D2}"/>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0E919AD0-B24E-461B-AE10-C063BCCEBDBD}"/>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4642F752-13D1-494C-8F4B-C3AACF2F94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070C600E-472C-4AB9-B63B-A17EE1D4B59B}"/>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1A093808-F1B7-4903-BF74-C8D53B8AE286}"/>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CC4F6006-B0B5-4856-BB95-D4C0E015B97B}"/>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7F8018EC-67B7-4F47-93C5-54E8B3DCF1E4}"/>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30</a:t>
            </a:r>
          </a:p>
        </p:txBody>
      </p:sp>
      <p:sp>
        <p:nvSpPr>
          <p:cNvPr id="12" name="Retângulo 11">
            <a:extLst>
              <a:ext uri="{FF2B5EF4-FFF2-40B4-BE49-F238E27FC236}">
                <a16:creationId xmlns:a16="http://schemas.microsoft.com/office/drawing/2014/main" xmlns="" id="{BBAF6BAB-64AF-4BDB-81BD-B27BFDD8020C}"/>
              </a:ext>
            </a:extLst>
          </p:cNvPr>
          <p:cNvSpPr/>
          <p:nvPr/>
        </p:nvSpPr>
        <p:spPr>
          <a:xfrm>
            <a:off x="332509" y="1160084"/>
            <a:ext cx="6234546" cy="4320093"/>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com a entrada na igreja, não confia no ex-marido e sempre que precisa deixar o filho com ele, pede para a irmã ou algum parente próximo leva-lo.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Sabiá vive cotidianamente com a falsa sensação de liberdade. Sonha em se distanciar da comunidade, construir uma nova vida em outro lugar, mas tem poucos parentes fora da localidade e a sua situação financeira também não favorece. Confessou que não tem coragem de deixar o pai idoso sozinho. E assim como um pássaro ela retornou ao seu habitat natural, porém se sente insegura com os perigos que a cerca na natureza. Infelizmente ela não confia na segurança oferecida pelos programas de proteção a mulher em situação de violência.  Acredita que acontecem falhas e que estas podem prejudica-la fatalmente. Enquanto isso, Sabiá vive a vida com muita desconfiança, medo, sem coragem de entoar um belo canto de liberdade, para não chamar a atenção e ser obrigada a retornar a prisão do casamento. Ela repousa em seu ninho sozinha. Em nenhum momento pensa em voltar atrás, porque reconhece que mesmo sendo poucas suas conquistas, cada passo dado foi um grande avanço. E diferente do passado, ela agora pode voar para bem longe de todas as violências que assombram a vida conjugal.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1696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m para Bem-te-vi em desenho">
            <a:extLst>
              <a:ext uri="{FF2B5EF4-FFF2-40B4-BE49-F238E27FC236}">
                <a16:creationId xmlns:a16="http://schemas.microsoft.com/office/drawing/2014/main" xmlns="" id="{FB489736-D1E1-442B-9CC9-BE6240B40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612" y="1381517"/>
            <a:ext cx="2661805" cy="2944895"/>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a:extLst>
              <a:ext uri="{FF2B5EF4-FFF2-40B4-BE49-F238E27FC236}">
                <a16:creationId xmlns:a16="http://schemas.microsoft.com/office/drawing/2014/main" xmlns="" id="{B590A98C-787C-4317-87F7-FAB80A022716}"/>
              </a:ext>
            </a:extLst>
          </p:cNvPr>
          <p:cNvSpPr/>
          <p:nvPr/>
        </p:nvSpPr>
        <p:spPr>
          <a:xfrm>
            <a:off x="326509" y="422909"/>
            <a:ext cx="1826141" cy="373757"/>
          </a:xfrm>
          <a:prstGeom prst="rect">
            <a:avLst/>
          </a:prstGeom>
        </p:spPr>
        <p:txBody>
          <a:bodyPr wrap="none">
            <a:spAutoFit/>
          </a:bodyPr>
          <a:lstStyle/>
          <a:p>
            <a:pPr algn="just">
              <a:lnSpc>
                <a:spcPct val="107000"/>
              </a:lnSpc>
              <a:spcAft>
                <a:spcPts val="800"/>
              </a:spcAft>
            </a:pPr>
            <a:r>
              <a:rPr lang="pt-BR" b="1" dirty="0">
                <a:latin typeface="Arial" panose="020B0604020202020204" pitchFamily="34" charset="0"/>
                <a:ea typeface="Calibri" panose="020F0502020204030204" pitchFamily="34" charset="0"/>
                <a:cs typeface="Times New Roman" panose="02020603050405020304" pitchFamily="18" charset="0"/>
              </a:rPr>
              <a:t>CAPÍTULO III:  </a:t>
            </a:r>
            <a:endParaRPr lang="pt-B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tângulo 12">
            <a:extLst>
              <a:ext uri="{FF2B5EF4-FFF2-40B4-BE49-F238E27FC236}">
                <a16:creationId xmlns:a16="http://schemas.microsoft.com/office/drawing/2014/main" xmlns="" id="{C058C607-0728-4CC6-AEA3-207C3891FB39}"/>
              </a:ext>
            </a:extLst>
          </p:cNvPr>
          <p:cNvSpPr/>
          <p:nvPr/>
        </p:nvSpPr>
        <p:spPr>
          <a:xfrm>
            <a:off x="4453434" y="4428509"/>
            <a:ext cx="1194558" cy="248658"/>
          </a:xfrm>
          <a:prstGeom prst="rect">
            <a:avLst/>
          </a:prstGeom>
        </p:spPr>
        <p:txBody>
          <a:bodyPr wrap="square">
            <a:spAutoFit/>
          </a:bodyPr>
          <a:lstStyle/>
          <a:p>
            <a:pPr algn="just">
              <a:lnSpc>
                <a:spcPct val="107000"/>
              </a:lnSpc>
              <a:spcAft>
                <a:spcPts val="800"/>
              </a:spcAft>
            </a:pPr>
            <a:r>
              <a:rPr lang="pt-BR" sz="1000" b="1" dirty="0">
                <a:latin typeface="Arial" panose="020B0604020202020204" pitchFamily="34" charset="0"/>
                <a:ea typeface="Calibri" panose="020F0502020204030204" pitchFamily="34" charset="0"/>
                <a:cs typeface="Times New Roman" panose="02020603050405020304" pitchFamily="18" charset="0"/>
              </a:rPr>
              <a:t>Fonte: Pinterest </a:t>
            </a:r>
            <a:endParaRPr lang="pt-BR" sz="1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tângulo 10">
            <a:extLst>
              <a:ext uri="{FF2B5EF4-FFF2-40B4-BE49-F238E27FC236}">
                <a16:creationId xmlns:a16="http://schemas.microsoft.com/office/drawing/2014/main" xmlns="" id="{264785BB-0F01-4F41-83A8-7CDE42F8421A}"/>
              </a:ext>
            </a:extLst>
          </p:cNvPr>
          <p:cNvSpPr/>
          <p:nvPr/>
        </p:nvSpPr>
        <p:spPr>
          <a:xfrm>
            <a:off x="2827611" y="1142990"/>
            <a:ext cx="1646605" cy="477054"/>
          </a:xfrm>
          <a:prstGeom prst="rect">
            <a:avLst/>
          </a:prstGeom>
        </p:spPr>
        <p:txBody>
          <a:bodyPr wrap="none">
            <a:spAutoFit/>
          </a:bodyPr>
          <a:lstStyle/>
          <a:p>
            <a:r>
              <a:rPr lang="pt-BR" sz="2500" b="1" dirty="0">
                <a:latin typeface="Arial" panose="020B0604020202020204" pitchFamily="34" charset="0"/>
                <a:ea typeface="Calibri" panose="020F0502020204030204" pitchFamily="34" charset="0"/>
              </a:rPr>
              <a:t>Bem-te-vi</a:t>
            </a:r>
            <a:endParaRPr lang="pt-BR" sz="2500" dirty="0"/>
          </a:p>
        </p:txBody>
      </p:sp>
      <p:grpSp>
        <p:nvGrpSpPr>
          <p:cNvPr id="14" name="Agrupar 13">
            <a:extLst>
              <a:ext uri="{FF2B5EF4-FFF2-40B4-BE49-F238E27FC236}">
                <a16:creationId xmlns:a16="http://schemas.microsoft.com/office/drawing/2014/main" xmlns="" id="{2CEF180A-D485-4F93-8EAF-E585E893E476}"/>
              </a:ext>
            </a:extLst>
          </p:cNvPr>
          <p:cNvGrpSpPr/>
          <p:nvPr/>
        </p:nvGrpSpPr>
        <p:grpSpPr>
          <a:xfrm>
            <a:off x="0" y="-110123"/>
            <a:ext cx="6874731" cy="9807147"/>
            <a:chOff x="0" y="-169757"/>
            <a:chExt cx="6874731" cy="9807147"/>
          </a:xfrm>
        </p:grpSpPr>
        <p:grpSp>
          <p:nvGrpSpPr>
            <p:cNvPr id="15" name="Agrupar 14">
              <a:extLst>
                <a:ext uri="{FF2B5EF4-FFF2-40B4-BE49-F238E27FC236}">
                  <a16:creationId xmlns:a16="http://schemas.microsoft.com/office/drawing/2014/main" xmlns="" id="{6BEEBF9C-CDCC-49A4-9812-87EAFDDCAC0B}"/>
                </a:ext>
              </a:extLst>
            </p:cNvPr>
            <p:cNvGrpSpPr/>
            <p:nvPr/>
          </p:nvGrpSpPr>
          <p:grpSpPr>
            <a:xfrm>
              <a:off x="5526156" y="-169757"/>
              <a:ext cx="1331843" cy="999925"/>
              <a:chOff x="5445979" y="-152402"/>
              <a:chExt cx="1428750" cy="1295392"/>
            </a:xfrm>
          </p:grpSpPr>
          <p:sp>
            <p:nvSpPr>
              <p:cNvPr id="19" name="Seta: para Cima 18">
                <a:extLst>
                  <a:ext uri="{FF2B5EF4-FFF2-40B4-BE49-F238E27FC236}">
                    <a16:creationId xmlns:a16="http://schemas.microsoft.com/office/drawing/2014/main" xmlns="" id="{FC7D5D97-BB0D-42F2-89BA-0ECBE2772216}"/>
                  </a:ext>
                </a:extLst>
              </p:cNvPr>
              <p:cNvSpPr/>
              <p:nvPr/>
            </p:nvSpPr>
            <p:spPr>
              <a:xfrm rot="10800000">
                <a:off x="5922229" y="-2"/>
                <a:ext cx="952500" cy="1142992"/>
              </a:xfrm>
              <a:prstGeom prst="upArrow">
                <a:avLst>
                  <a:gd name="adj1" fmla="val 100000"/>
                  <a:gd name="adj2" fmla="val 32667"/>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Picture 20" descr="Imagem relacionada">
                <a:extLst>
                  <a:ext uri="{FF2B5EF4-FFF2-40B4-BE49-F238E27FC236}">
                    <a16:creationId xmlns:a16="http://schemas.microsoft.com/office/drawing/2014/main" xmlns="" id="{C92F0981-6967-41CC-B309-307C6A8856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Agrupar 15">
              <a:extLst>
                <a:ext uri="{FF2B5EF4-FFF2-40B4-BE49-F238E27FC236}">
                  <a16:creationId xmlns:a16="http://schemas.microsoft.com/office/drawing/2014/main" xmlns="" id="{BD6728E9-F499-44EE-AE41-0BB3288C5AB1}"/>
                </a:ext>
              </a:extLst>
            </p:cNvPr>
            <p:cNvGrpSpPr/>
            <p:nvPr/>
          </p:nvGrpSpPr>
          <p:grpSpPr>
            <a:xfrm>
              <a:off x="0" y="9568809"/>
              <a:ext cx="6874731" cy="68581"/>
              <a:chOff x="-1" y="9414509"/>
              <a:chExt cx="6874731" cy="68581"/>
            </a:xfrm>
          </p:grpSpPr>
          <p:sp>
            <p:nvSpPr>
              <p:cNvPr id="17" name="Seta: para Cima 16">
                <a:extLst>
                  <a:ext uri="{FF2B5EF4-FFF2-40B4-BE49-F238E27FC236}">
                    <a16:creationId xmlns:a16="http://schemas.microsoft.com/office/drawing/2014/main" xmlns="" id="{50F73564-2276-460E-9E3B-E597AD513F2B}"/>
                  </a:ext>
                </a:extLst>
              </p:cNvPr>
              <p:cNvSpPr/>
              <p:nvPr/>
            </p:nvSpPr>
            <p:spPr>
              <a:xfrm rot="16200000" flipH="1">
                <a:off x="3411439" y="6019800"/>
                <a:ext cx="68581" cy="6858000"/>
              </a:xfrm>
              <a:prstGeom prst="upArrow">
                <a:avLst>
                  <a:gd name="adj1" fmla="val 100000"/>
                  <a:gd name="adj2" fmla="val 0"/>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reto 17">
                <a:extLst>
                  <a:ext uri="{FF2B5EF4-FFF2-40B4-BE49-F238E27FC236}">
                    <a16:creationId xmlns:a16="http://schemas.microsoft.com/office/drawing/2014/main" xmlns="" id="{D3A9FDCE-731B-4D24-9C6E-215F0A32EC44}"/>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21" name="CaixaDeTexto 20">
            <a:extLst>
              <a:ext uri="{FF2B5EF4-FFF2-40B4-BE49-F238E27FC236}">
                <a16:creationId xmlns:a16="http://schemas.microsoft.com/office/drawing/2014/main" xmlns="" id="{61D3FB8B-8CD4-42B4-9934-5BB6835C25D9}"/>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31</a:t>
            </a:r>
          </a:p>
        </p:txBody>
      </p:sp>
      <p:sp>
        <p:nvSpPr>
          <p:cNvPr id="2" name="Retângulo 1">
            <a:extLst>
              <a:ext uri="{FF2B5EF4-FFF2-40B4-BE49-F238E27FC236}">
                <a16:creationId xmlns:a16="http://schemas.microsoft.com/office/drawing/2014/main" xmlns="" id="{6A14655E-760F-4238-B3D2-6D5442BFE8CB}"/>
              </a:ext>
            </a:extLst>
          </p:cNvPr>
          <p:cNvSpPr/>
          <p:nvPr/>
        </p:nvSpPr>
        <p:spPr>
          <a:xfrm>
            <a:off x="327630" y="5927152"/>
            <a:ext cx="6240546" cy="2278509"/>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Uma pesquisa realizada pela Vara de Justiça pela Paz em Casa de Juazeiro-BA, em 2017, a partir de informações fornecidas pela Delegacia Especializada de Atendimento à Mulher (DEAM), pelo Centro Integrado de Atendimento à Mulher (CIAM), pela Ronda Maria da Penha, revelaram o quadro indicativo de violência de gênero existente no município baiano. O levantamento foi realizado também com 457 mulheres, atendidas na DEAM, durante o período de 01 de janeiro de 2017 a 31 de dezembro de 2017. O gráfico a seguir visibiliza os bairros e comunidades de Juazeiro onde há maior incidência de violência doméstica e familiar.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319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Agrupar 10">
            <a:extLst>
              <a:ext uri="{FF2B5EF4-FFF2-40B4-BE49-F238E27FC236}">
                <a16:creationId xmlns:a16="http://schemas.microsoft.com/office/drawing/2014/main" xmlns="" id="{A2082652-D6AC-421F-8E0A-5BA74A5572FD}"/>
              </a:ext>
            </a:extLst>
          </p:cNvPr>
          <p:cNvGrpSpPr/>
          <p:nvPr/>
        </p:nvGrpSpPr>
        <p:grpSpPr>
          <a:xfrm>
            <a:off x="0" y="-110123"/>
            <a:ext cx="6874731" cy="9807147"/>
            <a:chOff x="0" y="-169757"/>
            <a:chExt cx="6874731" cy="9807147"/>
          </a:xfrm>
        </p:grpSpPr>
        <p:grpSp>
          <p:nvGrpSpPr>
            <p:cNvPr id="12" name="Agrupar 11">
              <a:extLst>
                <a:ext uri="{FF2B5EF4-FFF2-40B4-BE49-F238E27FC236}">
                  <a16:creationId xmlns:a16="http://schemas.microsoft.com/office/drawing/2014/main" xmlns="" id="{2931062A-07AB-4512-811B-0EF7908FB70E}"/>
                </a:ext>
              </a:extLst>
            </p:cNvPr>
            <p:cNvGrpSpPr/>
            <p:nvPr/>
          </p:nvGrpSpPr>
          <p:grpSpPr>
            <a:xfrm>
              <a:off x="5526156" y="-169757"/>
              <a:ext cx="1331843" cy="999925"/>
              <a:chOff x="5445979" y="-152402"/>
              <a:chExt cx="1428750" cy="1295392"/>
            </a:xfrm>
          </p:grpSpPr>
          <p:sp>
            <p:nvSpPr>
              <p:cNvPr id="16" name="Seta: para Cima 15">
                <a:extLst>
                  <a:ext uri="{FF2B5EF4-FFF2-40B4-BE49-F238E27FC236}">
                    <a16:creationId xmlns:a16="http://schemas.microsoft.com/office/drawing/2014/main" xmlns="" id="{A2789CC4-671C-48AE-814D-8862E7F389D6}"/>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7" name="Picture 20" descr="Imagem relacionada">
                <a:extLst>
                  <a:ext uri="{FF2B5EF4-FFF2-40B4-BE49-F238E27FC236}">
                    <a16:creationId xmlns:a16="http://schemas.microsoft.com/office/drawing/2014/main" xmlns="" id="{ED7E4EBC-C8B3-49E7-A97E-8DA22F00C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Agrupar 12">
              <a:extLst>
                <a:ext uri="{FF2B5EF4-FFF2-40B4-BE49-F238E27FC236}">
                  <a16:creationId xmlns:a16="http://schemas.microsoft.com/office/drawing/2014/main" xmlns="" id="{073DA6EC-02D9-4998-9648-CC4F9544AE40}"/>
                </a:ext>
              </a:extLst>
            </p:cNvPr>
            <p:cNvGrpSpPr/>
            <p:nvPr/>
          </p:nvGrpSpPr>
          <p:grpSpPr>
            <a:xfrm>
              <a:off x="0" y="9568809"/>
              <a:ext cx="6874731" cy="68581"/>
              <a:chOff x="-1" y="9414509"/>
              <a:chExt cx="6874731" cy="68581"/>
            </a:xfrm>
          </p:grpSpPr>
          <p:sp>
            <p:nvSpPr>
              <p:cNvPr id="14" name="Seta: para Cima 13">
                <a:extLst>
                  <a:ext uri="{FF2B5EF4-FFF2-40B4-BE49-F238E27FC236}">
                    <a16:creationId xmlns:a16="http://schemas.microsoft.com/office/drawing/2014/main" xmlns="" id="{A605113A-622F-4483-A41A-91F81D2CFA04}"/>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5" name="Conector reto 14">
                <a:extLst>
                  <a:ext uri="{FF2B5EF4-FFF2-40B4-BE49-F238E27FC236}">
                    <a16:creationId xmlns:a16="http://schemas.microsoft.com/office/drawing/2014/main" xmlns="" id="{AEECE223-19AD-4C9D-A2C1-69983DDA197A}"/>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8" name="CaixaDeTexto 17">
            <a:extLst>
              <a:ext uri="{FF2B5EF4-FFF2-40B4-BE49-F238E27FC236}">
                <a16:creationId xmlns:a16="http://schemas.microsoft.com/office/drawing/2014/main" xmlns="" id="{0CCEAD1A-05AD-4140-9725-1713C6F6380B}"/>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32</a:t>
            </a:r>
          </a:p>
        </p:txBody>
      </p:sp>
      <p:sp>
        <p:nvSpPr>
          <p:cNvPr id="4" name="Retângulo 3">
            <a:extLst>
              <a:ext uri="{FF2B5EF4-FFF2-40B4-BE49-F238E27FC236}">
                <a16:creationId xmlns:a16="http://schemas.microsoft.com/office/drawing/2014/main" xmlns="" id="{7A614A87-C970-46C3-A25E-8565EEE3D32D}"/>
              </a:ext>
            </a:extLst>
          </p:cNvPr>
          <p:cNvSpPr/>
          <p:nvPr/>
        </p:nvSpPr>
        <p:spPr>
          <a:xfrm>
            <a:off x="561108" y="913006"/>
            <a:ext cx="5201177" cy="339517"/>
          </a:xfrm>
          <a:prstGeom prst="rect">
            <a:avLst/>
          </a:prstGeom>
        </p:spPr>
        <p:txBody>
          <a:bodyPr wrap="square">
            <a:spAutoFit/>
          </a:bodyPr>
          <a:lstStyle/>
          <a:p>
            <a:pPr algn="ctr">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Gráfico 1 - Locais de agressão (bairros e distritos de Juazeiro-BA)</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9" name="Gráfico 18">
            <a:extLst>
              <a:ext uri="{FF2B5EF4-FFF2-40B4-BE49-F238E27FC236}">
                <a16:creationId xmlns:a16="http://schemas.microsoft.com/office/drawing/2014/main" xmlns="" id="{9A2D802C-7BBC-43C6-8339-1845AFA7DB67}"/>
              </a:ext>
            </a:extLst>
          </p:cNvPr>
          <p:cNvGraphicFramePr/>
          <p:nvPr>
            <p:extLst>
              <p:ext uri="{D42A27DB-BD31-4B8C-83A1-F6EECF244321}">
                <p14:modId xmlns:p14="http://schemas.microsoft.com/office/powerpoint/2010/main" val="3076957488"/>
              </p:ext>
            </p:extLst>
          </p:nvPr>
        </p:nvGraphicFramePr>
        <p:xfrm>
          <a:off x="954156" y="1325683"/>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tângulo 4">
            <a:extLst>
              <a:ext uri="{FF2B5EF4-FFF2-40B4-BE49-F238E27FC236}">
                <a16:creationId xmlns:a16="http://schemas.microsoft.com/office/drawing/2014/main" xmlns="" id="{ACFF47E5-9C62-4933-AF13-854286E53E66}"/>
              </a:ext>
            </a:extLst>
          </p:cNvPr>
          <p:cNvSpPr/>
          <p:nvPr/>
        </p:nvSpPr>
        <p:spPr>
          <a:xfrm>
            <a:off x="58293" y="4068883"/>
            <a:ext cx="6725067" cy="298287"/>
          </a:xfrm>
          <a:prstGeom prst="rect">
            <a:avLst/>
          </a:prstGeom>
        </p:spPr>
        <p:txBody>
          <a:bodyPr wrap="square">
            <a:spAutoFit/>
          </a:bodyPr>
          <a:lstStyle/>
          <a:p>
            <a:pPr algn="ctr">
              <a:lnSpc>
                <a:spcPct val="150000"/>
              </a:lnSpc>
              <a:spcAft>
                <a:spcPts val="800"/>
              </a:spcAft>
            </a:pPr>
            <a:r>
              <a:rPr lang="pt-BR" sz="1000" dirty="0">
                <a:latin typeface="Arial" panose="020B0604020202020204" pitchFamily="34" charset="0"/>
                <a:ea typeface="Calibri" panose="020F0502020204030204" pitchFamily="34" charset="0"/>
                <a:cs typeface="Times New Roman" panose="02020603050405020304" pitchFamily="18" charset="0"/>
              </a:rPr>
              <a:t>Fonte: Elaboração própria com base nas informações da Vara de Justiça pela Paz em Casa de Juazeiro-BA (2017)</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tângulo 5">
            <a:extLst>
              <a:ext uri="{FF2B5EF4-FFF2-40B4-BE49-F238E27FC236}">
                <a16:creationId xmlns:a16="http://schemas.microsoft.com/office/drawing/2014/main" xmlns="" id="{24CD37DB-1077-460E-AE6F-4D0FF6B2BC65}"/>
              </a:ext>
            </a:extLst>
          </p:cNvPr>
          <p:cNvSpPr/>
          <p:nvPr/>
        </p:nvSpPr>
        <p:spPr>
          <a:xfrm>
            <a:off x="338848" y="4953000"/>
            <a:ext cx="6213764" cy="4494500"/>
          </a:xfrm>
          <a:prstGeom prst="rect">
            <a:avLst/>
          </a:prstGeom>
        </p:spPr>
        <p:txBody>
          <a:bodyPr wrap="square">
            <a:spAutoFit/>
          </a:bodyPr>
          <a:lstStyle/>
          <a:p>
            <a:pPr algn="just">
              <a:lnSpc>
                <a:spcPct val="150000"/>
              </a:lnSpc>
              <a:spcAft>
                <a:spcPts val="0"/>
              </a:spcAft>
            </a:pPr>
            <a:r>
              <a:rPr lang="pt-BR" sz="1200" dirty="0">
                <a:latin typeface="Arial" panose="020B0604020202020204" pitchFamily="34" charset="0"/>
                <a:ea typeface="Calibri" panose="020F0502020204030204" pitchFamily="34" charset="0"/>
              </a:rPr>
              <a:t>	Observamos que os locais que apresentam maiores estatísticas de violência contra as mulheres são os bairros periféricos, a exemplo do Itaberaba (8%), do João Paulo II (7%) e da Malhada da Areia (6%). Também são lugares mais distantes do centro da cidade e dos bairros nobres, onde as políticas públicas para a garantia da cidadania, como saúde, educação, infraestrutura demoram a chegar. O distrito de Maniçoba é o único que aparece no gráfico, junto com os bairros da zona urbana, com (5%) e as demais comunidades rurais foram incluídas com os 52 bairros e demais distritos da cidade, totalizando 65%. Isso não significa dizer que a incidência de violência doméstica e familiar, ocorre somente em bairros vulneráveis. Ela perpassa fronteiras de classe social e de raça. O número pequeno relativo aos bairros nobres, pode estar relacionado a uma série de fatores, que impedem que as mulheres de classe média, procurem os </a:t>
            </a:r>
            <a:r>
              <a:rPr lang="pt-BR" sz="1200" dirty="0">
                <a:latin typeface="Arial" panose="020B0604020202020204" pitchFamily="34" charset="0"/>
                <a:cs typeface="Arial" panose="020B0604020202020204" pitchFamily="34" charset="0"/>
              </a:rPr>
              <a:t>mecanismos de defesa para o enfrentamento da violência, permanecendo em silêncio, alguns deles muito similares aos motivos apresentados pelas mulheres da zona rural. </a:t>
            </a:r>
            <a:endParaRPr lang="pt-BR" sz="1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endParaRPr lang="pt-BR" sz="1200" dirty="0">
              <a:latin typeface="Arial" panose="020B0604020202020204" pitchFamily="34" charset="0"/>
              <a:ea typeface="Calibri" panose="020F0502020204030204" pitchFamily="34" charset="0"/>
            </a:endParaRPr>
          </a:p>
          <a:p>
            <a:pPr algn="just">
              <a:lnSpc>
                <a:spcPct val="150000"/>
              </a:lnSpc>
              <a:spcAft>
                <a:spcPts val="0"/>
              </a:spcAft>
            </a:pPr>
            <a:endParaRPr lang="pt-BR" sz="1200" dirty="0">
              <a:latin typeface="Arial" panose="020B0604020202020204" pitchFamily="34" charset="0"/>
              <a:ea typeface="Calibri" panose="020F0502020204030204" pitchFamily="34" charset="0"/>
            </a:endParaRPr>
          </a:p>
          <a:p>
            <a:pPr algn="just">
              <a:lnSpc>
                <a:spcPct val="150000"/>
              </a:lnSpc>
              <a:spcAft>
                <a:spcPts val="0"/>
              </a:spcAft>
            </a:pPr>
            <a:r>
              <a:rPr lang="pt-BR" sz="1000" dirty="0">
                <a:latin typeface="Arial" panose="020B0604020202020204" pitchFamily="34" charset="0"/>
                <a:ea typeface="Calibri" panose="020F0502020204030204" pitchFamily="34" charset="0"/>
              </a:rPr>
              <a:t> </a:t>
            </a:r>
            <a:r>
              <a:rPr lang="pt-BR" sz="1000" dirty="0" err="1">
                <a:latin typeface="Calibri" panose="020F0502020204030204" pitchFamily="34" charset="0"/>
                <a:ea typeface="Calibri" panose="020F0502020204030204" pitchFamily="34" charset="0"/>
                <a:cs typeface="Times New Roman" panose="02020603050405020304" pitchFamily="18" charset="0"/>
              </a:rPr>
              <a:t>Saffioti</a:t>
            </a:r>
            <a:r>
              <a:rPr lang="pt-BR" sz="1000" dirty="0">
                <a:latin typeface="Calibri" panose="020F0502020204030204" pitchFamily="34" charset="0"/>
                <a:ea typeface="Calibri" panose="020F0502020204030204" pitchFamily="34" charset="0"/>
                <a:cs typeface="Times New Roman" panose="02020603050405020304" pitchFamily="18" charset="0"/>
              </a:rPr>
              <a:t> ,2015. </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6988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1BE603B9-8513-4E17-88B4-60C6F98CC850}"/>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F6118345-B3AC-4F95-AA43-4D0249347CE0}"/>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3229C4FB-3B36-407E-BB92-C964DB99113F}"/>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FB09803A-B7DE-411D-AD92-31905F87CB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A4388E99-DF09-4876-A267-7F6431D4113A}"/>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9ADCA588-58C2-428F-ACCE-C9D27D4EA492}"/>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A01621D5-DC62-4BAC-8F8A-C10E27FB83BE}"/>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AEC86BC8-5699-447B-8322-182B8323D05F}"/>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33</a:t>
            </a:r>
          </a:p>
        </p:txBody>
      </p:sp>
      <p:sp>
        <p:nvSpPr>
          <p:cNvPr id="12" name="Retângulo 11">
            <a:extLst>
              <a:ext uri="{FF2B5EF4-FFF2-40B4-BE49-F238E27FC236}">
                <a16:creationId xmlns:a16="http://schemas.microsoft.com/office/drawing/2014/main" xmlns="" id="{9DC43791-552B-46DF-A421-0C7A4882A6F9}"/>
              </a:ext>
            </a:extLst>
          </p:cNvPr>
          <p:cNvSpPr/>
          <p:nvPr/>
        </p:nvSpPr>
        <p:spPr>
          <a:xfrm>
            <a:off x="220304" y="1007442"/>
            <a:ext cx="6450852" cy="7849265"/>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Talvez a situação mais preocupante é ouvir dessas mulheres que tem medo das falhas dos mecanismos que deveriam protege-las da violência e essa desconfiança levam muitas delas a adotarem um método antigo de separação, que lhe custam a liberdade de viver, a privacidade, mas para muitas, é a única solução encontrada para se livrar de um relacionamento abusivo e ganhar a confiança da família, que na maioria dos casos sempre são contrários a essa decisão. A história de </a:t>
            </a:r>
            <a:r>
              <a:rPr lang="pt-BR" sz="1200" dirty="0" err="1">
                <a:latin typeface="Arial" panose="020B0604020202020204" pitchFamily="34" charset="0"/>
                <a:ea typeface="Calibri" panose="020F0502020204030204" pitchFamily="34" charset="0"/>
                <a:cs typeface="Times New Roman" panose="02020603050405020304" pitchFamily="18" charset="0"/>
              </a:rPr>
              <a:t>Bem-ti-vi</a:t>
            </a:r>
            <a:r>
              <a:rPr lang="pt-BR" sz="1200" dirty="0">
                <a:latin typeface="Arial" panose="020B0604020202020204" pitchFamily="34" charset="0"/>
                <a:ea typeface="Calibri" panose="020F0502020204030204" pitchFamily="34" charset="0"/>
                <a:cs typeface="Times New Roman" panose="02020603050405020304" pitchFamily="18" charset="0"/>
              </a:rPr>
              <a:t> não foge à regra.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b="1" dirty="0">
                <a:latin typeface="Arial" panose="020B0604020202020204" pitchFamily="34" charset="0"/>
                <a:ea typeface="Calibri" panose="020F0502020204030204" pitchFamily="34" charset="0"/>
                <a:cs typeface="Times New Roman" panose="02020603050405020304" pitchFamily="18" charset="0"/>
              </a:rPr>
              <a:t>	</a:t>
            </a:r>
            <a:r>
              <a:rPr lang="pt-BR" sz="1200" dirty="0">
                <a:latin typeface="Arial" panose="020B0604020202020204" pitchFamily="34" charset="0"/>
                <a:ea typeface="Calibri" panose="020F0502020204030204" pitchFamily="34" charset="0"/>
                <a:cs typeface="Times New Roman" panose="02020603050405020304" pitchFamily="18" charset="0"/>
              </a:rPr>
              <a:t>O primeiro contato estabelecido com a dona de casa ocorreu em um salão de beleza da comunidade em que reside. Ela estava cuidando da beleza, escovando os cabelos negros. Iria participar de um evento em um povoado próximo. Era um final de tarde de sábado. Segundo a liderança que estabeleceu os contatos com as entrevistadas, esse seria o horário ideal para estreitar as relações com as entrevistadas. Conversamos com a dona do salão para saber se ela tinha interesse em participar da entrevista, que seria usada para a pesquisa de mestrado que deu origem a essa obra. A cabelereira também trabalha na localidade como agente de saúde e conhecia alguns casos de violência doméstica e familiar. Ela explicou todos os procedimentos que devem ser tomados, quando o profissional percebe situações de agressões nos lares. </a:t>
            </a:r>
            <a:r>
              <a:rPr lang="pt-BR" sz="1200" dirty="0" err="1">
                <a:latin typeface="Arial" panose="020B0604020202020204" pitchFamily="34" charset="0"/>
                <a:ea typeface="Calibri" panose="020F0502020204030204" pitchFamily="34" charset="0"/>
                <a:cs typeface="Times New Roman" panose="02020603050405020304" pitchFamily="18" charset="0"/>
              </a:rPr>
              <a:t>Bem-ti-vi</a:t>
            </a:r>
            <a:r>
              <a:rPr lang="pt-BR" sz="1200" dirty="0">
                <a:latin typeface="Arial" panose="020B0604020202020204" pitchFamily="34" charset="0"/>
                <a:ea typeface="Calibri" panose="020F0502020204030204" pitchFamily="34" charset="0"/>
                <a:cs typeface="Times New Roman" panose="02020603050405020304" pitchFamily="18" charset="0"/>
              </a:rPr>
              <a:t> estava ao lado, ouvindo a conversa e me questionou para que serviria a pesquisa. Expliquei direitinho a destinação dos dados e os procedimentos que seriam tomados para a realização das entrevistas e a garantia da segurança e sigilo das entrevistadas. Ela passou um tempinho olhando para o seu reflexo no espelho, como se estivesse criando coragem para falar algo, pegou em meu braço e disse de forma fria e triste: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Eu passei dez anos apanhando...</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Um silêncio tomou conta do lugar. Nem o barulho do secador de cabelos resistiu. Aquela frase me chocou. Deu um nó na garganta. Fiquei paralisada por um tempo, sem saber o que dizer.  Me senti impotente por não conseguir expressar algum tipo de reação de conforto e por não poder fazer nada diante daquele depoimento. Me agachei ao seu lado, peguei em sua mão e apenas deixei ela quebrar o silêncio.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1497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4F43822A-64B7-48D6-ABFB-BB4FFC3AA685}"/>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B030B4F5-CCF3-4B88-8802-3D457F8061D9}"/>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94A6DCFF-9E3D-42B7-B263-16105E07F3B7}"/>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D37D3792-F46C-4FE0-8210-8B65673EFE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3BBC85A0-A23A-43D8-A639-39A75BF7D31A}"/>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D014A869-E066-4B77-A735-208E88E85A87}"/>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4760D6C9-7F3A-4A06-B71C-E7C98D39304E}"/>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C6B0D5CF-8DBA-4FCF-BE5D-19C288B2437A}"/>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34</a:t>
            </a:r>
          </a:p>
        </p:txBody>
      </p:sp>
      <p:sp>
        <p:nvSpPr>
          <p:cNvPr id="12" name="Retângulo 11">
            <a:extLst>
              <a:ext uri="{FF2B5EF4-FFF2-40B4-BE49-F238E27FC236}">
                <a16:creationId xmlns:a16="http://schemas.microsoft.com/office/drawing/2014/main" xmlns="" id="{612361AE-FF7B-4F12-B8DB-0FD30A07C2CC}"/>
              </a:ext>
            </a:extLst>
          </p:cNvPr>
          <p:cNvSpPr/>
          <p:nvPr/>
        </p:nvSpPr>
        <p:spPr>
          <a:xfrm>
            <a:off x="350674" y="848274"/>
            <a:ext cx="6190111" cy="8680261"/>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 Dez anos ele me batendo. Aí decidi não querer mais. Tem um ano e quatro meses que estamos separados. Tivemos três filhas, todas são menores de idade- relatou a dona de casa com um olhar reflexivo.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Naquele momento, me questionei o de que forma a pesquisa que foi desenvolvida e que deu origem a este livro, poderia ajudar mulheres como </a:t>
            </a:r>
            <a:r>
              <a:rPr lang="pt-BR" sz="1200" dirty="0" err="1">
                <a:latin typeface="Arial" panose="020B0604020202020204" pitchFamily="34" charset="0"/>
                <a:ea typeface="Calibri" panose="020F0502020204030204" pitchFamily="34" charset="0"/>
                <a:cs typeface="Times New Roman" panose="02020603050405020304" pitchFamily="18" charset="0"/>
              </a:rPr>
              <a:t>Bem-ti-vi</a:t>
            </a:r>
            <a:r>
              <a:rPr lang="pt-BR" sz="1200" dirty="0">
                <a:latin typeface="Arial" panose="020B0604020202020204" pitchFamily="34" charset="0"/>
                <a:ea typeface="Calibri" panose="020F0502020204030204" pitchFamily="34" charset="0"/>
                <a:cs typeface="Times New Roman" panose="02020603050405020304" pitchFamily="18" charset="0"/>
              </a:rPr>
              <a:t>, que passaram por situações de violência extrema no lar, e que precisavam de uma ação imediata do Estado, que garantisse a sua segurança. Sem jeito, convidei a trabalhadora para participar da investigação. Ela de pronto aceitou. Aproveitei o momento para conversar sobre os mecanismos de defesa e enfrentamento a violência de gênero existente em Juazeiro. Apresentei de forma rápida informações sobre o Ciam, a </a:t>
            </a:r>
            <a:r>
              <a:rPr lang="pt-BR" sz="1200" dirty="0" err="1">
                <a:latin typeface="Arial" panose="020B0604020202020204" pitchFamily="34" charset="0"/>
                <a:ea typeface="Calibri" panose="020F0502020204030204" pitchFamily="34" charset="0"/>
                <a:cs typeface="Times New Roman" panose="02020603050405020304" pitchFamily="18" charset="0"/>
              </a:rPr>
              <a:t>Deam</a:t>
            </a:r>
            <a:r>
              <a:rPr lang="pt-BR" sz="1200" dirty="0">
                <a:latin typeface="Arial" panose="020B0604020202020204" pitchFamily="34" charset="0"/>
                <a:ea typeface="Calibri" panose="020F0502020204030204" pitchFamily="34" charset="0"/>
                <a:cs typeface="Times New Roman" panose="02020603050405020304" pitchFamily="18" charset="0"/>
              </a:rPr>
              <a:t>, a Ronda Maria da Penha, a Lei Maria da Penha, a Vara de Justiça pela Paz em Casa. Ela parecia conhecer alguns deles de forma superficial. Marcamos a entrevista e a data coincidiu em um fim de semana. Neste dia, Bem-te-vi estava de folga e a conversa ocorreu em sua residência.</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Dados levantados no Ciam de Juazeiro 2019, revelaram a total brutalidade em que a violência física ocorre nos lares das mulheres da zona rural, informações que despertam a sensação de angústia, importância... São mulheres que sofrem diversos tipos de agressões, desde empurrões, chutes, murros em diversas partes do corpo, geralmente no rosto, na barriga, nos braços e costas, </a:t>
            </a:r>
            <a:r>
              <a:rPr lang="pt-BR" sz="1200" dirty="0" err="1">
                <a:latin typeface="Arial" panose="020B0604020202020204" pitchFamily="34" charset="0"/>
                <a:ea typeface="Calibri" panose="020F0502020204030204" pitchFamily="34" charset="0"/>
                <a:cs typeface="Times New Roman" panose="02020603050405020304" pitchFamily="18" charset="0"/>
              </a:rPr>
              <a:t>arremeço</a:t>
            </a:r>
            <a:r>
              <a:rPr lang="pt-BR" sz="1200" dirty="0">
                <a:latin typeface="Arial" panose="020B0604020202020204" pitchFamily="34" charset="0"/>
                <a:ea typeface="Calibri" panose="020F0502020204030204" pitchFamily="34" charset="0"/>
                <a:cs typeface="Times New Roman" panose="02020603050405020304" pitchFamily="18" charset="0"/>
              </a:rPr>
              <a:t> de objetos, puxões de cabelo, cortes com arma branca, além de ameaças contra a vida e cárcere privado. Infelizmente as situações vividas por Bem-te-vi não diferem da descrição acima citada.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Bem-te-vi é uma mulher forte, alegre, bonita que conseguiu sair de um relacionamento violento, sem recorrer aos dispositivos de proteção. Somente trabalha dentro do lar, pois é viúva e recebe uma pensão do primeiro relacionamento que viveu e do qual teve dois filhos, ambos maiores de idade. Assim como muitas mulheres em situação de violência, a dona de casa não confia na eficácia dos mecanismos de defesa e enfrentamento a violência e não denuncia o agressor, por temer que uma situação pior possa ocorrer com ela ou com as suas filhas.  Porém, ela não está segura. Seu ex-companheiro mora em uma casa que fica em frente à residência de Bem ti vi.  Diariamente ele observa todos os seus movimentos, visitas, com quem ela anda...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5547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8726FD81-55EB-4A02-BC69-FA5830D9E451}"/>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ACF6DD64-15F5-49ED-8259-7283892D3CAC}"/>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9A8EE45D-66FD-4BEE-B98A-4D1071E6A4A2}"/>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3737EE50-C4D5-4EEF-9404-71AAC77FA1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C4874039-7629-4C2B-B700-7D9EA69064F6}"/>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AED9E851-D425-4A80-97CC-C6AF3840B645}"/>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CA235063-39A6-49E7-B9B2-D2FD4F2FD3CA}"/>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F0418B32-7218-4B4C-96A9-FC041D71DF4C}"/>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35</a:t>
            </a:r>
          </a:p>
        </p:txBody>
      </p:sp>
      <p:sp>
        <p:nvSpPr>
          <p:cNvPr id="12" name="Retângulo 11">
            <a:extLst>
              <a:ext uri="{FF2B5EF4-FFF2-40B4-BE49-F238E27FC236}">
                <a16:creationId xmlns:a16="http://schemas.microsoft.com/office/drawing/2014/main" xmlns="" id="{02F7C012-8F02-4985-BC00-0BD4FC809FA9}"/>
              </a:ext>
            </a:extLst>
          </p:cNvPr>
          <p:cNvSpPr/>
          <p:nvPr/>
        </p:nvSpPr>
        <p:spPr>
          <a:xfrm>
            <a:off x="349348" y="825922"/>
            <a:ext cx="6192764" cy="8854668"/>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 dona de casa não tem o direito de ir até Juazeiro sozinha e deixar as filhas com a mãe ou algum parente próximo, pois ele ameaça tomar as meninas, alegando que a ex-esposa é irresponsável e não tem condições de cuidar das crianças. A solução encontrada por Bem ti vi para evitar problemas maiores com o </a:t>
            </a:r>
            <a:r>
              <a:rPr lang="pt-BR" sz="1200" dirty="0" err="1">
                <a:latin typeface="Arial" panose="020B0604020202020204" pitchFamily="34" charset="0"/>
                <a:ea typeface="Calibri" panose="020F0502020204030204" pitchFamily="34" charset="0"/>
                <a:cs typeface="Times New Roman" panose="02020603050405020304" pitchFamily="18" charset="0"/>
              </a:rPr>
              <a:t>ex</a:t>
            </a:r>
            <a:r>
              <a:rPr lang="pt-BR" sz="1200" dirty="0">
                <a:latin typeface="Arial" panose="020B0604020202020204" pitchFamily="34" charset="0"/>
                <a:ea typeface="Calibri" panose="020F0502020204030204" pitchFamily="34" charset="0"/>
                <a:cs typeface="Times New Roman" panose="02020603050405020304" pitchFamily="18" charset="0"/>
              </a:rPr>
              <a:t> foi abandonar a vida boemia que tinha de festas com as amigas e familiares e se aproximar da igreja evangélica, da qual até hoje frequenta. Em casos de viagens, sempre leva uma das meninas com ela. E somente dessa forma que a dona de casa encontrou a “paz”.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No passado, Bem-te-vi amava festas, bebia e viajava com frequência. A separação, que seria um momento de liberdade para esta mulher, se tornou um cárcere e para a garantia da sua segurança, a melhor medida seria ficar reclusa em casa. Bem ti vi não teve receios de contar a sua história. Em alguns momentos tive a sensação de ser um desabafo de anos de sofrimento, sem apoio de ninguém. Até o dia em que esta entrevista foi realizada, a família da mulher ainda insistia que ela voltasse para o ex-companheiro e ignorasse todo o histórico de sofrimento vivido, depois de quase dois anos da separação. Fiquei me questionando como o patriarcado é tóxico e ainda exerce grande influência na vida das pessoas. Parece que é mais fácil que a mulher seja obrigada a viver em um relacionamento violento do que aceitar que ela possa sair desse sofrimento e reconstruir sua vida com os filhos. Ainda é um tabu ser mãe solteira em nossa sociedade, que ainda julga a mulher como incapaz de cuidar de si e da família, insistindo em colocar a sua dependência na mão dos companheiros.  Apesar das regras injustas impostas pelo jogo do patriarcado, </a:t>
            </a:r>
            <a:r>
              <a:rPr lang="pt-BR" sz="1200" dirty="0" err="1">
                <a:latin typeface="Arial" panose="020B0604020202020204" pitchFamily="34" charset="0"/>
                <a:ea typeface="Calibri" panose="020F0502020204030204" pitchFamily="34" charset="0"/>
                <a:cs typeface="Times New Roman" panose="02020603050405020304" pitchFamily="18" charset="0"/>
              </a:rPr>
              <a:t>Bem-ti-vi</a:t>
            </a:r>
            <a:r>
              <a:rPr lang="pt-BR" sz="1200" dirty="0">
                <a:latin typeface="Arial" panose="020B0604020202020204" pitchFamily="34" charset="0"/>
                <a:ea typeface="Calibri" panose="020F0502020204030204" pitchFamily="34" charset="0"/>
                <a:cs typeface="Times New Roman" panose="02020603050405020304" pitchFamily="18" charset="0"/>
              </a:rPr>
              <a:t> conseguiu reunir forças para abandonar o matrimônio e buscar um rumo novo para sua vida, mesmo que cercada de opiniões contrárias e pela falta de incentivo.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A trabalhadora possui baixo grau de instrução. Estudou até sexta série do ensino fundamental II, mas demonstrou ter um vasto conhecimento sobre a vida. Aos 38 anos, Bem-te-vi se orgulha da mulher que se transformou, após o término da relação. Forte, destemida e guerreira, a dona de casa cria as três filhas sozinha. Em seus relatos, percebi que após o casamento, Bem-te-vi não teve um minuto de sossego. No relacionamento, o único momento de felicidade vivido pela mulher aconteceu apenas durante o namoro. Nessa fase o ex-marido mostrava-se uma outra face, de atenção e muito amor pela dona </a:t>
            </a:r>
            <a:endParaRPr lang="pt-BR" sz="1200" dirty="0"/>
          </a:p>
        </p:txBody>
      </p:sp>
    </p:spTree>
    <p:extLst>
      <p:ext uri="{BB962C8B-B14F-4D97-AF65-F5344CB8AC3E}">
        <p14:creationId xmlns:p14="http://schemas.microsoft.com/office/powerpoint/2010/main" val="1857543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3A804757-996D-4E93-938D-6B215DABC94C}"/>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7D82E629-3851-4525-8932-03FACEA6994D}"/>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EC075167-BEB8-479B-8745-F04EA4A0B636}"/>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01CD4D09-4508-4005-9602-3DFB89BE4E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F54B442B-443C-48F1-8B10-6A0D38D309F1}"/>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92E57FDB-9D35-4ABF-B257-1E96107B392E}"/>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0A4C5078-54DE-4855-BBEC-7E6B32D73F8F}"/>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642B8690-632F-4029-9C32-471A124BC8C5}"/>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36</a:t>
            </a:r>
          </a:p>
        </p:txBody>
      </p:sp>
      <p:sp>
        <p:nvSpPr>
          <p:cNvPr id="12" name="Retângulo 11">
            <a:extLst>
              <a:ext uri="{FF2B5EF4-FFF2-40B4-BE49-F238E27FC236}">
                <a16:creationId xmlns:a16="http://schemas.microsoft.com/office/drawing/2014/main" xmlns="" id="{CE7E424C-9D50-45CA-8A4B-FA97057E6C50}"/>
              </a:ext>
            </a:extLst>
          </p:cNvPr>
          <p:cNvSpPr/>
          <p:nvPr/>
        </p:nvSpPr>
        <p:spPr>
          <a:xfrm>
            <a:off x="296806" y="924093"/>
            <a:ext cx="6297848" cy="8608447"/>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de casa. Se conheceram na comunidade. Ele era muito bem quisto pelos moradores e pela vizinhança, que torcia pela união do casal. Ela se encantou pela forma como ele tratava as pessoas e toda a atenção que dispunha a ela. Tinham apelidos carinhosos. Parecia que a felicidade seria eterna. A fase do amor durou muito pouco. A partir do momento em que eles decidiram morar juntos a situação ficou crítica.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As discussões ficaram frequentes e o homem romântico se apresentava a cada dia mais violento.  As agressões, segundo a dona de casa, se tornaram constantes e ela recorda que existem poucas lembranças de um casamento feliz, talvez segundo ela, somente no momento em que as filhas nasceram.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Teve um tempo dele me bater até dormindo. Acordava com os tapas dele direto. Cheguei ao ponto de não mais conseguir dormir, com medo que ele fizesse algo pior comigo- explicou Bem ti vi.</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 dona de casa relatou que há alguns anos, no período da semana santa, as famílias do casal se reuniam para comemorar a data com almoços fartos. Neste período, famílias que vivem na sede e até mesmo no interior se reúnem para comemorar o feriado religioso. Ainda é “comum” na zona rural que as esposas, sogras e netas fiquem responsáveis pela alimentação, enquanto os companheiros, pais e sogros se divertem no terreiro da casa, bebendo vinho ou qualquer outra bebida alcoólica.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Devido ao cansaço de vários dias estressantes de trabalho na cozinha, no sábado de aleluia, Bem-te-vi decidiu pegar um dos vinhos que ainda restava na geladeira e tomou uma garrafa. Sob o efeito do cansaço e do álcool, adormeceu no sofá da sala. Enquanto isso, as filhas estavam dormindo no quarto, em frente a sala, o portão da casa estava trancado no cadeado e alguns familiares estavam na cozinha conversando. A confusão teve início após a filha mais nova do casal ter acordado e saído direto para o portão, que estava trancado no cadeado. O homem entrou na casa pelas portas dos fundos e ao ver a esposa dormindo, surtou com a cena.</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Bem-te-vi acordou assustada com uma forte pancada no rosto. Atordoada, ao abrir os olhos, encontrou o companheiro em sua frente, com a filha mais nova no colo. Aos berros, ele a chamava de irresponsável, que ela não tinha condições de cuidar das </a:t>
            </a:r>
            <a:r>
              <a:rPr lang="pt-BR" sz="1200" dirty="0">
                <a:latin typeface="Arial" panose="020B0604020202020204" pitchFamily="34" charset="0"/>
                <a:ea typeface="Calibri" panose="020F0502020204030204" pitchFamily="34" charset="0"/>
                <a:cs typeface="Times New Roman" panose="02020603050405020304" pitchFamily="18" charset="0"/>
              </a:rPr>
              <a:t>filhas. </a:t>
            </a:r>
            <a:endParaRPr lang="pt-BR" sz="1200" dirty="0"/>
          </a:p>
        </p:txBody>
      </p:sp>
    </p:spTree>
    <p:extLst>
      <p:ext uri="{BB962C8B-B14F-4D97-AF65-F5344CB8AC3E}">
        <p14:creationId xmlns:p14="http://schemas.microsoft.com/office/powerpoint/2010/main" val="380356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F706D987-F500-4419-8079-02194048186D}"/>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D588BDC3-1357-4FCD-B26D-1A205191262A}"/>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B52AFC67-DCCE-4E92-B73C-E3E4031C9668}"/>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BF74F647-BDF2-40F2-BB1B-43606AD275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B34218E7-E61A-411F-9A4C-599F101A321A}"/>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8F4C9972-6318-460A-B94D-EC9BC4A90095}"/>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63EA2EBA-700E-4CAC-8C2F-C7935AF76800}"/>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728519D4-ED19-4E18-9940-903368CC38F7}"/>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37</a:t>
            </a:r>
          </a:p>
        </p:txBody>
      </p:sp>
      <p:sp>
        <p:nvSpPr>
          <p:cNvPr id="12" name="Retângulo 11">
            <a:extLst>
              <a:ext uri="{FF2B5EF4-FFF2-40B4-BE49-F238E27FC236}">
                <a16:creationId xmlns:a16="http://schemas.microsoft.com/office/drawing/2014/main" xmlns="" id="{68743CF1-5677-44A8-8EC3-76847701A70B}"/>
              </a:ext>
            </a:extLst>
          </p:cNvPr>
          <p:cNvSpPr/>
          <p:nvPr/>
        </p:nvSpPr>
        <p:spPr>
          <a:xfrm>
            <a:off x="249945" y="1087433"/>
            <a:ext cx="6391569" cy="8228856"/>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As pessoas que estavam na cozinha se aproximaram da sala, mas não interromperam a discussão.  Ele surtou. A agressão causou-lhe cortes na boca, pois já usava aparelho dentário. A sua gengiva e lábios ficaram feridos.</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 Eu fiquei doida e sem entender nada. Depois que caiu a ficha eu apenas chorei - explicou muito séria a dona de casa.</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Sentadas no sofá cor vinho de sua residência, Bem-te-vi continuava a contar de forma não linear, todas as situações de violência que vivenciou. Em nenhum momento percebi a presença de lágrimas em seus olhos e sim um grande alívio em não mais viver situações de desespero e dor. É difícil admitir, mas a trabalhadora colecionou, durante dez anos de relacionamento, uma série de episódios de violência doméstica e cada experiência ruim a transformou em uma mulher mais forte. Durante a conversa, ela relatou mais uma situação que aconteceu no início do casamento, quando as filhas de Bem ti vi ainda eram muito pequenas.</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O casal decidiu sair juntos para curtir uma festa na comunidade. Foi uma noite muito animada e alegre, junto com amigos e familiares, mas ao chegar em casa a situação mudou radicalmente. Ela lembra que enquanto tirava os sapatos, fez uma pergunta ao ex-companheiro relacionada a uma pessoa desconhecida que estava na festa e que não parava de olhar para o casal. O homem enfurecido e sem motivo aparente, se irritou com a esposa e os dois começaram a discutir. A fúria foi tão intensa que o agressor foi até o quintal da casa, pegou um pedaço de madeira, do tamanho e espessura de um cabo de enxada e correu atrás da esposa, ameaçando batê-la. Bem ti vi tentou se trancar no quarto, pediu socorro aos vizinhos sem muito sucesso.  Era madrugada e na comunidade as pessoas ainda carrega a ideia de que “em briga de marido e mulher não se mete a colher”.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Ao tentar fechar a porta do cômodo, foi surpreendida com uma pancada, que fez ela perder os sentidos. Bem-te-vi foi atingida no olho com a madeira. Acordou sozinha no quarto, com uma forte dor de cabeça e sentindo o rosto muito inchado. Decidiu olhar no espelho e se deparou com o olho esquerdo muito machucado, com uma mancha roxa ao redor e na pálpebra uma mancha preta, que se misturava com sangue que saia da pupila.</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6202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7E3EE470-6C33-4EFF-9BCE-3EF39ADDC112}"/>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C533C149-6AFC-4A13-BAE0-B7296BB33B36}"/>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13D50F7F-4CCF-405F-A2B3-56B52BC1C96C}"/>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9A73558B-B29F-4672-9631-91A2BDD5E6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28009E08-2CB1-48A3-9E41-DD18C7A36714}"/>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49373CE1-E05B-47CD-A628-DB7BD809B47B}"/>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140CAEDD-6AFC-44AE-854D-7BD1CCC3E8D5}"/>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FC596C98-281F-423F-A27A-EA98C69485D8}"/>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38</a:t>
            </a:r>
          </a:p>
        </p:txBody>
      </p:sp>
      <p:sp>
        <p:nvSpPr>
          <p:cNvPr id="12" name="Retângulo 11">
            <a:extLst>
              <a:ext uri="{FF2B5EF4-FFF2-40B4-BE49-F238E27FC236}">
                <a16:creationId xmlns:a16="http://schemas.microsoft.com/office/drawing/2014/main" xmlns="" id="{4A23A126-350D-4E21-964A-6C18AC1CF8E8}"/>
              </a:ext>
            </a:extLst>
          </p:cNvPr>
          <p:cNvSpPr/>
          <p:nvPr/>
        </p:nvSpPr>
        <p:spPr>
          <a:xfrm>
            <a:off x="261140" y="840523"/>
            <a:ext cx="6305915" cy="8782854"/>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 Meu olho ficou preto, quase ceguei. Por pouco, não perdi a visão. Foi uma cena horrível. explicou a vítima.</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Bem-te-vi foi levada para um hospital em Juazeiro apenas no dia seguinte, quando os familiares decidiram visita-la e se deparam com a cena assustadora. O fato aconteceu em um final de semana e os postos de saúde da comunidade estavam todos fechados.  No hospital, a dona de casa recebeu os conselhos de uma médica para que ela denunciasse o agressor, pois a situação poderia ficar mais grave. Bem ti vi ficou com medo de realizar a denúncia. Temia que a justiça falhasse e que ele tentasse contra a sua vida. Por outro lado, usou a alternativa para ameaçar o companheiro, caso ele se aproximasse novamente dela e a agredisse.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Enquanto se recuperava da agressão, Bem-te-vi ficou aos cuidados das cunhadas e usou o período para refletir se valeria a pena continuar vivendo com um homem tão violento. Após muita reflexão, a dona de casa optou pela separação. O mais absurdo é que apesar de toda a violência sofrida, a família da mulher insistia que ela voltasse para o marido. Pediam que ela ignorasse todas as agressões e acreditavam que após as ameaças de denúncia ele não seria mais violento com ela. A dona de casa continuou firme, mesmo sem o apoio de ninguém. Porém, não é fácil para uma mulher recomeçar a vida sozinha e sem apoio dos familiares e após tanta insistência e das promessas de mudanças, propostas pelo ex-companheiro, Bem-te-vi decidiu dar mais uma chance ao casamento, iniciando um novo ciclo da violência doméstica.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Nas primeiras semanas da nova convivência, o marido se mostrou muito carinhoso, até ajudava nas atividades domésticas, iniciativa, segundo a dona de casa que causou nela bastante estranhamento, pois o marido não tinha o costume de ajuda-la, porém, a farsa não durou por muito tempo, na verdade foram duas semanas apenas e o homem voltou a dar sinais de violência.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A situação piorou consideravelmente.  O marido de Bem ti vi começou a beber  com frequência e a fazer apostas em jogos de baralho, que desencadeou em uma série de dívidas, brigas e agressões entre o casal. O marido a agredia praticamente todos os dias. É importante reiterar que além das três filhas, a dona de casa tem dois filhos, maiores de idade de outro casamento, que aconteceu quando era mais nova e da qual </a:t>
            </a:r>
            <a:r>
              <a:rPr lang="pt-BR" sz="1200" dirty="0">
                <a:latin typeface="Arial" panose="020B0604020202020204" pitchFamily="34" charset="0"/>
                <a:ea typeface="Calibri" panose="020F0502020204030204" pitchFamily="34" charset="0"/>
                <a:cs typeface="Times New Roman" panose="02020603050405020304" pitchFamily="18" charset="0"/>
              </a:rPr>
              <a:t>ficou viúva. </a:t>
            </a:r>
            <a:endParaRPr lang="pt-BR" sz="1200" dirty="0"/>
          </a:p>
        </p:txBody>
      </p:sp>
    </p:spTree>
    <p:extLst>
      <p:ext uri="{BB962C8B-B14F-4D97-AF65-F5344CB8AC3E}">
        <p14:creationId xmlns:p14="http://schemas.microsoft.com/office/powerpoint/2010/main" val="2586261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3847097A-4604-416C-A9FB-4420619EBD80}"/>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9B8E0B07-FC89-406F-AEDB-A66423DFA008}"/>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57704D1B-1E8E-4054-A1FC-B97C5F509FB7}"/>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11404B35-9081-4D4A-BCDA-B1ACF00BB6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8DB13464-33BC-4EB7-BDCE-F8D4CCD96CF8}"/>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2F20E383-7DE8-493F-B2C2-A46464B020A4}"/>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32C5DD43-1F67-4A41-AE64-BB93EC4C8C8F}"/>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AF31FAF6-5C54-4EC8-9678-5C17C8258F8D}"/>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39</a:t>
            </a:r>
          </a:p>
        </p:txBody>
      </p:sp>
      <p:sp>
        <p:nvSpPr>
          <p:cNvPr id="12" name="Retângulo 11">
            <a:extLst>
              <a:ext uri="{FF2B5EF4-FFF2-40B4-BE49-F238E27FC236}">
                <a16:creationId xmlns:a16="http://schemas.microsoft.com/office/drawing/2014/main" xmlns="" id="{DFDFF719-6974-4D02-A9F8-E275FCC66EDF}"/>
              </a:ext>
            </a:extLst>
          </p:cNvPr>
          <p:cNvSpPr/>
          <p:nvPr/>
        </p:nvSpPr>
        <p:spPr>
          <a:xfrm>
            <a:off x="353292" y="1049633"/>
            <a:ext cx="6060760" cy="6464270"/>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Eles somente visitavam a mãe quando o ex-companheiro de Bem-te-vi não estava em casa, para evitar conflitos, pois tinham conhecimento das agressões e eram os únicos que insistiam que ela saísse dessa situação de violência.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Meus meninos do primeiro casamento ficavam dizendo “ </a:t>
            </a:r>
            <a:r>
              <a:rPr lang="pt-BR" sz="1200" dirty="0" err="1">
                <a:latin typeface="Arial" panose="020B0604020202020204" pitchFamily="34" charset="0"/>
                <a:ea typeface="Calibri" panose="020F0502020204030204" pitchFamily="34" charset="0"/>
                <a:cs typeface="Times New Roman" panose="02020603050405020304" pitchFamily="18" charset="0"/>
              </a:rPr>
              <a:t>mainha</a:t>
            </a:r>
            <a:r>
              <a:rPr lang="pt-BR" sz="1200" dirty="0">
                <a:latin typeface="Arial" panose="020B0604020202020204" pitchFamily="34" charset="0"/>
                <a:ea typeface="Calibri" panose="020F0502020204030204" pitchFamily="34" charset="0"/>
                <a:cs typeface="Times New Roman" panose="02020603050405020304" pitchFamily="18" charset="0"/>
              </a:rPr>
              <a:t>, </a:t>
            </a:r>
            <a:r>
              <a:rPr lang="pt-BR" sz="1200" dirty="0" err="1">
                <a:latin typeface="Arial" panose="020B0604020202020204" pitchFamily="34" charset="0"/>
                <a:ea typeface="Calibri" panose="020F0502020204030204" pitchFamily="34" charset="0"/>
                <a:cs typeface="Times New Roman" panose="02020603050405020304" pitchFamily="18" charset="0"/>
              </a:rPr>
              <a:t>mainha</a:t>
            </a:r>
            <a:r>
              <a:rPr lang="pt-BR" sz="1200" dirty="0">
                <a:latin typeface="Arial" panose="020B0604020202020204" pitchFamily="34" charset="0"/>
                <a:ea typeface="Calibri" panose="020F0502020204030204" pitchFamily="34" charset="0"/>
                <a:cs typeface="Times New Roman" panose="02020603050405020304" pitchFamily="18" charset="0"/>
              </a:rPr>
              <a:t>, qualquer hora ele vai te matar! Mainha, deixa esse homem! ”- e eu não tinha coragem, explicou Bem ti vi com muita insatisfação.</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Haviam momentos em que os dois amanheciam o dia com brigas. Ele não a ajudava nas obrigações do lar. Acreditava que era função das mulheres esse serviço. Bem ti vi fazia todas as atividades sozinha. Como ela não tinha um trabalho remunerado, o ex-companheiro achava que era a sua obrigação e que a rotina em casa não era estressante ou cansativa. A mãe todos os dias, cuidadosamente organizava as crianças para ir à escola. Ela arrumava a bolsa das filhas, preparava o café, dava banho, arrumava o cabelo, vestia a farda, colocava o lanche na bolsa e levava para a escola. Enquanto isso, o marido ficava deitado no sofá, assistindo jornais matinais, enquanto esperava o horário de ir para o trabalho e ainda reclamava quando o café não estava pronto a tempo ou quando as crianças não queriam ir para a escola. Ele xingava as filhas e Bem-te-vi.</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Uma pesquisa realizada pela Vara de Justiça pela Paz em Casa de Juazeiro apresentou dados relativos aos tipos de violência que mais atingem as mulheres que procuram a delegacia especializada. O gráfico 2 mostra essas estatísticas, tendo como parâmetro a violência sexual, dano moral, psicológica, lesão corporal (física), crimes contra a honra e ameaças.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485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0" descr="Imagem relacionada">
            <a:extLst>
              <a:ext uri="{FF2B5EF4-FFF2-40B4-BE49-F238E27FC236}">
                <a16:creationId xmlns:a16="http://schemas.microsoft.com/office/drawing/2014/main" xmlns="" id="{70BB05D5-FAAC-478D-BC21-85FC4AF735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7" name="Seta: para Cima 6">
            <a:extLst>
              <a:ext uri="{FF2B5EF4-FFF2-40B4-BE49-F238E27FC236}">
                <a16:creationId xmlns:a16="http://schemas.microsoft.com/office/drawing/2014/main" xmlns="" id="{3DB22797-B7BF-47C8-88B0-40FBCDF73B7D}"/>
              </a:ext>
            </a:extLst>
          </p:cNvPr>
          <p:cNvSpPr/>
          <p:nvPr/>
        </p:nvSpPr>
        <p:spPr>
          <a:xfrm rot="16200000" flipH="1">
            <a:off x="3411439" y="6019800"/>
            <a:ext cx="68581" cy="6858000"/>
          </a:xfrm>
          <a:prstGeom prst="upArrow">
            <a:avLst>
              <a:gd name="adj1" fmla="val 100000"/>
              <a:gd name="adj2" fmla="val 0"/>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EBC31533-6712-4209-9FC5-FCCA39EDF4E3}"/>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Retângulo 13">
            <a:extLst>
              <a:ext uri="{FF2B5EF4-FFF2-40B4-BE49-F238E27FC236}">
                <a16:creationId xmlns:a16="http://schemas.microsoft.com/office/drawing/2014/main" xmlns="" id="{F2082BD6-72AC-4BD8-A6BC-95E2155DCEFB}"/>
              </a:ext>
            </a:extLst>
          </p:cNvPr>
          <p:cNvSpPr/>
          <p:nvPr/>
        </p:nvSpPr>
        <p:spPr>
          <a:xfrm>
            <a:off x="363415" y="1998345"/>
            <a:ext cx="6201507" cy="5416868"/>
          </a:xfrm>
          <a:prstGeom prst="rect">
            <a:avLst/>
          </a:prstGeom>
        </p:spPr>
        <p:txBody>
          <a:bodyPr wrap="square">
            <a:spAutoFit/>
          </a:bodyPr>
          <a:lstStyle/>
          <a:p>
            <a:pPr algn="ctr"/>
            <a:r>
              <a:rPr lang="pt-BR" sz="2200" b="1" dirty="0"/>
              <a:t>SUMÁRIO</a:t>
            </a:r>
          </a:p>
          <a:p>
            <a:pPr algn="ctr"/>
            <a:endParaRPr lang="pt-BR" b="1" dirty="0"/>
          </a:p>
          <a:p>
            <a:pPr algn="just"/>
            <a:r>
              <a:rPr lang="pt-BR" b="1" dirty="0"/>
              <a:t>Apresentação</a:t>
            </a:r>
            <a:r>
              <a:rPr lang="pt-BR" dirty="0"/>
              <a:t>: ...........................................................................05</a:t>
            </a:r>
          </a:p>
          <a:p>
            <a:pPr algn="just"/>
            <a:r>
              <a:rPr lang="pt-BR" b="1" dirty="0"/>
              <a:t>Capítulo I:</a:t>
            </a:r>
            <a:r>
              <a:rPr lang="pt-BR" dirty="0"/>
              <a:t> “Sofrê”......................................................................08</a:t>
            </a:r>
          </a:p>
          <a:p>
            <a:pPr algn="just"/>
            <a:r>
              <a:rPr lang="pt-BR" b="1" dirty="0"/>
              <a:t>Capítulo II:</a:t>
            </a:r>
            <a:r>
              <a:rPr lang="pt-BR" dirty="0"/>
              <a:t> “Sabiá Laranjeira” ...................................................20</a:t>
            </a:r>
          </a:p>
          <a:p>
            <a:pPr algn="just"/>
            <a:r>
              <a:rPr lang="pt-BR" b="1" dirty="0"/>
              <a:t>Capítulo III: </a:t>
            </a:r>
            <a:r>
              <a:rPr lang="pt-BR" dirty="0"/>
              <a:t>“</a:t>
            </a:r>
            <a:r>
              <a:rPr lang="pt-BR" dirty="0" err="1"/>
              <a:t>Bem-ti-vi</a:t>
            </a:r>
            <a:r>
              <a:rPr lang="pt-BR" dirty="0"/>
              <a:t>”..............................................................31</a:t>
            </a:r>
          </a:p>
          <a:p>
            <a:pPr algn="just"/>
            <a:r>
              <a:rPr lang="pt-BR" b="1" dirty="0"/>
              <a:t>Capítulo IV: </a:t>
            </a:r>
            <a:r>
              <a:rPr lang="pt-BR" dirty="0"/>
              <a:t>“Andorinha, Asa Branca e Beija-flor”.....................44</a:t>
            </a:r>
          </a:p>
          <a:p>
            <a:pPr algn="just"/>
            <a:r>
              <a:rPr lang="pt-BR" b="1" dirty="0"/>
              <a:t>Capítulo VI:</a:t>
            </a:r>
            <a:r>
              <a:rPr lang="pt-BR" dirty="0"/>
              <a:t> “Rede de enfrentamento à violência doméstica e familiar contra a mulher em Juazeiro-BA”..................................60</a:t>
            </a:r>
          </a:p>
          <a:p>
            <a:pPr algn="just"/>
            <a:r>
              <a:rPr lang="pt-BR" b="1" dirty="0"/>
              <a:t>O Ciam</a:t>
            </a:r>
            <a:r>
              <a:rPr lang="pt-BR" dirty="0"/>
              <a:t>........................................................................................62</a:t>
            </a:r>
          </a:p>
          <a:p>
            <a:pPr algn="just"/>
            <a:r>
              <a:rPr lang="pt-BR" b="1" dirty="0"/>
              <a:t>A </a:t>
            </a:r>
            <a:r>
              <a:rPr lang="pt-BR" b="1" dirty="0" err="1"/>
              <a:t>Deam</a:t>
            </a:r>
            <a:r>
              <a:rPr lang="pt-BR" dirty="0"/>
              <a:t>.......................................................................................66</a:t>
            </a:r>
          </a:p>
          <a:p>
            <a:pPr algn="just"/>
            <a:r>
              <a:rPr lang="pt-BR" b="1" dirty="0"/>
              <a:t>A Ronda Maria da </a:t>
            </a:r>
            <a:r>
              <a:rPr lang="pt-BR" dirty="0"/>
              <a:t>Penha...........................................................69</a:t>
            </a:r>
          </a:p>
          <a:p>
            <a:pPr algn="just"/>
            <a:r>
              <a:rPr lang="pt-BR" b="1" dirty="0"/>
              <a:t>Referências</a:t>
            </a:r>
            <a:r>
              <a:rPr lang="pt-BR" dirty="0"/>
              <a:t>.................................................................................73</a:t>
            </a:r>
          </a:p>
          <a:p>
            <a:pPr algn="just"/>
            <a:r>
              <a:rPr lang="pt-BR" b="1" dirty="0"/>
              <a:t>Anexos</a:t>
            </a:r>
            <a:r>
              <a:rPr lang="pt-BR" dirty="0"/>
              <a:t>........................................................................................75</a:t>
            </a:r>
          </a:p>
          <a:p>
            <a:pPr algn="just"/>
            <a:r>
              <a:rPr lang="pt-BR" b="1" dirty="0"/>
              <a:t>Lei Maria da Penha</a:t>
            </a:r>
            <a:r>
              <a:rPr lang="pt-BR" dirty="0"/>
              <a:t>	....................................................................75</a:t>
            </a:r>
          </a:p>
          <a:p>
            <a:pPr algn="just"/>
            <a:r>
              <a:rPr lang="pt-BR" b="1" dirty="0"/>
              <a:t>Lei do Feminicídio.</a:t>
            </a:r>
            <a:r>
              <a:rPr lang="pt-BR" dirty="0"/>
              <a:t>.....................................................................90</a:t>
            </a:r>
          </a:p>
          <a:p>
            <a:pPr algn="just"/>
            <a:r>
              <a:rPr lang="pt-BR" b="1" dirty="0"/>
              <a:t>Lei Carolina Dieckmann</a:t>
            </a:r>
            <a:r>
              <a:rPr lang="pt-BR" dirty="0"/>
              <a:t>.............................................................92</a:t>
            </a:r>
          </a:p>
          <a:p>
            <a:endParaRPr lang="pt-BR" dirty="0"/>
          </a:p>
          <a:p>
            <a:endParaRPr lang="pt-BR" dirty="0"/>
          </a:p>
        </p:txBody>
      </p:sp>
    </p:spTree>
    <p:extLst>
      <p:ext uri="{BB962C8B-B14F-4D97-AF65-F5344CB8AC3E}">
        <p14:creationId xmlns:p14="http://schemas.microsoft.com/office/powerpoint/2010/main" val="60665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44D56E7C-6447-441B-9FBE-F2C9500DE488}"/>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FE8B8007-8A6A-48D3-8CA6-AADD5E286DB4}"/>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1A5AFB43-8508-410D-B3B8-B5BEDACC97A1}"/>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1A6B1262-D8A4-4AA3-A49D-9BC4186DAC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8AF90D60-9FB1-4EB9-ADF5-8CB892B2ADB4}"/>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87136875-9585-4713-B1D1-CDF1196277BE}"/>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0E3BF1CF-E23F-44FB-B930-508A99B8D0FC}"/>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5B02FA94-D0B7-4E41-9B9A-8686CDBEB7BA}"/>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40</a:t>
            </a:r>
          </a:p>
        </p:txBody>
      </p:sp>
      <p:sp>
        <p:nvSpPr>
          <p:cNvPr id="12" name="Retângulo 11">
            <a:extLst>
              <a:ext uri="{FF2B5EF4-FFF2-40B4-BE49-F238E27FC236}">
                <a16:creationId xmlns:a16="http://schemas.microsoft.com/office/drawing/2014/main" xmlns="" id="{C8E10601-F013-4748-82DC-EB2F25148024}"/>
              </a:ext>
            </a:extLst>
          </p:cNvPr>
          <p:cNvSpPr/>
          <p:nvPr/>
        </p:nvSpPr>
        <p:spPr>
          <a:xfrm>
            <a:off x="1019380" y="1035276"/>
            <a:ext cx="4819239" cy="339517"/>
          </a:xfrm>
          <a:prstGeom prst="rect">
            <a:avLst/>
          </a:prstGeom>
        </p:spPr>
        <p:txBody>
          <a:bodyPr wrap="square">
            <a:spAutoFit/>
          </a:bodyPr>
          <a:lstStyle/>
          <a:p>
            <a:pPr algn="ctr">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Gráfico 1 Violências denunciadas na DEAM de Juazeiro 2017</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Gráfico 12">
            <a:extLst>
              <a:ext uri="{FF2B5EF4-FFF2-40B4-BE49-F238E27FC236}">
                <a16:creationId xmlns:a16="http://schemas.microsoft.com/office/drawing/2014/main" xmlns="" id="{45E20A64-4F31-4A40-92CB-34C86F927F75}"/>
              </a:ext>
            </a:extLst>
          </p:cNvPr>
          <p:cNvGraphicFramePr/>
          <p:nvPr>
            <p:extLst>
              <p:ext uri="{D42A27DB-BD31-4B8C-83A1-F6EECF244321}">
                <p14:modId xmlns:p14="http://schemas.microsoft.com/office/powerpoint/2010/main" val="198822913"/>
              </p:ext>
            </p:extLst>
          </p:nvPr>
        </p:nvGraphicFramePr>
        <p:xfrm>
          <a:off x="1398103" y="1299958"/>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tângulo 13">
            <a:extLst>
              <a:ext uri="{FF2B5EF4-FFF2-40B4-BE49-F238E27FC236}">
                <a16:creationId xmlns:a16="http://schemas.microsoft.com/office/drawing/2014/main" xmlns="" id="{B62D0ED3-CEF5-4BE0-A0A2-3F975854B1FD}"/>
              </a:ext>
            </a:extLst>
          </p:cNvPr>
          <p:cNvSpPr/>
          <p:nvPr/>
        </p:nvSpPr>
        <p:spPr>
          <a:xfrm>
            <a:off x="228600" y="4098215"/>
            <a:ext cx="6359236" cy="529119"/>
          </a:xfrm>
          <a:prstGeom prst="rect">
            <a:avLst/>
          </a:prstGeom>
        </p:spPr>
        <p:txBody>
          <a:bodyPr wrap="square">
            <a:spAutoFit/>
          </a:bodyPr>
          <a:lstStyle/>
          <a:p>
            <a:pPr algn="ctr">
              <a:lnSpc>
                <a:spcPct val="150000"/>
              </a:lnSpc>
              <a:spcAft>
                <a:spcPts val="800"/>
              </a:spcAft>
            </a:pPr>
            <a:r>
              <a:rPr lang="pt-BR" sz="1000" dirty="0">
                <a:latin typeface="Arial" panose="020B0604020202020204" pitchFamily="34" charset="0"/>
                <a:ea typeface="Calibri" panose="020F0502020204030204" pitchFamily="34" charset="0"/>
                <a:cs typeface="Times New Roman" panose="02020603050405020304" pitchFamily="18" charset="0"/>
              </a:rPr>
              <a:t>Fonte: Elaboração própria com base nas informações da Vara de Justiça pela Paz em Casa de Juazeiro-BA (2017)</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tângulo 14">
            <a:extLst>
              <a:ext uri="{FF2B5EF4-FFF2-40B4-BE49-F238E27FC236}">
                <a16:creationId xmlns:a16="http://schemas.microsoft.com/office/drawing/2014/main" xmlns="" id="{577D9B9E-F137-43CC-A280-A6F528573888}"/>
              </a:ext>
            </a:extLst>
          </p:cNvPr>
          <p:cNvSpPr/>
          <p:nvPr/>
        </p:nvSpPr>
        <p:spPr>
          <a:xfrm>
            <a:off x="292017" y="4941911"/>
            <a:ext cx="6317672" cy="4597092"/>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O gráfico revela que 40% das entrevistadas sofrem ameaças à vida e à familiar; 24% violência moral e 21% Lesão Corporal, ou seja, a violência física, demonstrando também que essas mulheres têm dificuldades de perceber as demais manifestações violentas e opressoras que antecederam as agressões físicas, ou mesmo de visualizar o risco dessas agressões apenas quanto há um atentado contra a vida. Esse era o maior medo de </a:t>
            </a:r>
            <a:r>
              <a:rPr lang="pt-BR" sz="1200" dirty="0" err="1">
                <a:latin typeface="Arial" panose="020B0604020202020204" pitchFamily="34" charset="0"/>
                <a:ea typeface="Calibri" panose="020F0502020204030204" pitchFamily="34" charset="0"/>
                <a:cs typeface="Times New Roman" panose="02020603050405020304" pitchFamily="18" charset="0"/>
              </a:rPr>
              <a:t>Bem-ti-vi</a:t>
            </a:r>
            <a:r>
              <a:rPr lang="pt-BR" sz="1200" dirty="0">
                <a:latin typeface="Arial" panose="020B0604020202020204" pitchFamily="34" charset="0"/>
                <a:ea typeface="Calibri" panose="020F0502020204030204" pitchFamily="34" charset="0"/>
                <a:cs typeface="Times New Roman" panose="02020603050405020304" pitchFamily="18" charset="0"/>
              </a:rPr>
              <a:t>, que seu companheiro tentasse contra a sua vida ou dos seus filhos mais velhos, por isso, tinha medo da denúncia. Recebia ameaças constantes do homem, caso houvesse envolvimento policial. Ele também não tinha medo dos olhos atentos da vizinhança ou dos familiares da vítima. Sabia que ninguém se envolveria nas brigas do casal, por mais que resultassem em grandes agressões.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Os espancamentos contra </a:t>
            </a:r>
            <a:r>
              <a:rPr lang="pt-BR" sz="1200" dirty="0" err="1">
                <a:latin typeface="Arial" panose="020B0604020202020204" pitchFamily="34" charset="0"/>
                <a:ea typeface="Calibri" panose="020F0502020204030204" pitchFamily="34" charset="0"/>
              </a:rPr>
              <a:t>Bem-ti-vi</a:t>
            </a:r>
            <a:r>
              <a:rPr lang="pt-BR" sz="1200" dirty="0">
                <a:latin typeface="Arial" panose="020B0604020202020204" pitchFamily="34" charset="0"/>
                <a:ea typeface="Calibri" panose="020F0502020204030204" pitchFamily="34" charset="0"/>
              </a:rPr>
              <a:t> também aconteciam fora do lar. Outro episódio marcante de violência física ocorreu em uma rua da comunidade, que fica próxima à residência do casal. No local, não havia calçamento ou asfaltamento, era terra de chão batido, coberto por pedras e pedregulhos pontiagudos. Os motoristas evitavam </a:t>
            </a:r>
            <a:r>
              <a:rPr lang="pt-BR" sz="1200" dirty="0">
                <a:latin typeface="Arial" panose="020B0604020202020204" pitchFamily="34" charset="0"/>
                <a:ea typeface="Calibri" panose="020F0502020204030204" pitchFamily="34" charset="0"/>
                <a:cs typeface="Times New Roman" panose="02020603050405020304" pitchFamily="18" charset="0"/>
              </a:rPr>
              <a:t>dirigir naquela área, por temerem que algum pneu pudesse furar e os pais não deixavam as crianças brincarem, naquele espaço devido ao risco de acidentes. </a:t>
            </a:r>
            <a:endParaRPr lang="pt-BR" sz="1200" dirty="0"/>
          </a:p>
        </p:txBody>
      </p:sp>
    </p:spTree>
    <p:extLst>
      <p:ext uri="{BB962C8B-B14F-4D97-AF65-F5344CB8AC3E}">
        <p14:creationId xmlns:p14="http://schemas.microsoft.com/office/powerpoint/2010/main" val="2270324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A26FA9C6-60EC-48AA-B988-53FC341D5BDF}"/>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D020B23E-DD66-45E0-989E-3F6530B4403C}"/>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CAA8BB79-9F45-4895-AC9D-21BE6D94EEC4}"/>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8432DA94-94C7-4F9B-AE59-085D1B80AF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74E10627-9F93-4BF9-9984-5A6F78723F10}"/>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0C611769-7623-49DC-A67F-52D1DB305E33}"/>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804EAB7B-E022-4ADB-A293-D3AB504A4F87}"/>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E58FE0C4-00E2-4F08-9AE1-6F696398F534}"/>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41</a:t>
            </a:r>
          </a:p>
        </p:txBody>
      </p:sp>
      <p:sp>
        <p:nvSpPr>
          <p:cNvPr id="12" name="Retângulo 11">
            <a:extLst>
              <a:ext uri="{FF2B5EF4-FFF2-40B4-BE49-F238E27FC236}">
                <a16:creationId xmlns:a16="http://schemas.microsoft.com/office/drawing/2014/main" xmlns="" id="{47FB4EF8-9BC9-4994-BB86-4B2EDA24D32C}"/>
              </a:ext>
            </a:extLst>
          </p:cNvPr>
          <p:cNvSpPr/>
          <p:nvPr/>
        </p:nvSpPr>
        <p:spPr>
          <a:xfrm>
            <a:off x="280076" y="1035478"/>
            <a:ext cx="6297848" cy="7951857"/>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Foi um momento em que o casal estava bem, fazendo uma visita a amigos. Sem motivo aparente, o ex-companheiro de Bem ti vi deu um tapa muito forte em seu rosto. Havia várias pessoas no local que observaram a cena. Ela desconfiava que agressão foi motivada pelo ciúme, pois a mulher estava, naquele momento conversando com amigos da família. Nenhum dos presentes gostaram da situação e os rapazes que estavam conversando com a dona de casa, empurraram o agressor e tiraram satisfação.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–Eles empurraram ele e perguntaram se ele estava louco, o que estava acontecendo? A criatura, que não estava bêbado nem nada, fingiu que nada aconteceu e saiu- relatou  Bem ti vi.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 pancada foi tão intensa que Bem ti vi por pouco, não perdeu os sentidos. Apesar de apresentar uma forte tontura, a vítima não caiu, e caso acontecesse, as consequências poderiam ser fatais.</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 Uma amiga observou a cena e comentou para mim: “Eu não sei o que aconteceu naquela hora. Você não fez nada e recebeu um tapa na cara. Eu não sei como você não morreu, não caiu e bateu com a cabeça naquelas pedras”, mas sabe por que eu não morri? Porque eu tenho Deus- explicou a mulher agradecida e apontando para o céu.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Foram dez anos de muita violência e agressões. Com certeza esse não foi o destino que Bem-te-vi pediu a Deus e cada situação a tornou mais forte. Sozinha, conseguiu se libertar do casamento abusivo. O que mais doía em Bem ti vi não foram somente as marcas dos abusos e sim a omissão das pessoas em prestar socorro, em fingir que nada estava acontecendo, em proteger o agressor, em pedir para que ela suportasse toda a dor e sofrimento em silêncio, porque, infelizmente, a mãe, a avó ou bisavó de Bem-te-vi passaram por espancamentos, mas tudo se resolveu em casa e a família não foi desfeita. Esse era o maior medo, o fim da família “feliz” e o surgimento de uma mãe solteira, que para a comunidade representaria um risco as uniões estáveis, e para a família da vítima, uma vergonha em ter que carregar a mãe e os filhos, o que no caso de Bem-te-vi, essa dependência não aconteceu.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1475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664166C5-DFE0-4E75-ABCD-D2EE13651376}"/>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1ACED5BA-DE82-4AC8-AD5C-0E2A9D2B184E}"/>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AE62DBD7-5BCA-4D2F-9619-D86909E68AEE}"/>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F46D32FF-D637-45CD-AD4F-1B3E9CBA8D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2733D384-DD31-416F-B4B4-51209A085F4B}"/>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4E60402E-EC66-44CA-B3CD-81FD0FDEB1A8}"/>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E9FF634F-4AB0-42E6-9DAA-BE85E9A6866E}"/>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A8D255EA-6896-44D9-A712-31EC230F1A86}"/>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42</a:t>
            </a:r>
          </a:p>
        </p:txBody>
      </p:sp>
      <p:sp>
        <p:nvSpPr>
          <p:cNvPr id="12" name="Retângulo 11">
            <a:extLst>
              <a:ext uri="{FF2B5EF4-FFF2-40B4-BE49-F238E27FC236}">
                <a16:creationId xmlns:a16="http://schemas.microsoft.com/office/drawing/2014/main" xmlns="" id="{6727B11B-44BD-47C8-84EF-609F4B43503F}"/>
              </a:ext>
            </a:extLst>
          </p:cNvPr>
          <p:cNvSpPr/>
          <p:nvPr/>
        </p:nvSpPr>
        <p:spPr>
          <a:xfrm>
            <a:off x="281616" y="970399"/>
            <a:ext cx="6306219" cy="8126264"/>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Todos esperavam uma atitude submissa da mulher. Até hoje, a mesma família que acompanhou todo o sofrimento da dona de casa, ainda defende o agressor e tenta convencê-la de que o seu maior erro foi a separação, e na verdade, o maior erro, segundo ela, foi ter acreditado na mudança dele e ouvido os parentes. Não importa se ele era uma pessoa caridosa, trabalhadora, que sustentava financeiramente o lar, gentil com as pessoas da comunidade, se entre as quatro paredes do lar, todos os dias surgia um monstro, que não a respeitava, que não lhe dava amor, atenção e carinho apenas fortes pancadas físicas e emocionais. Infelizmente a sociedade ainda impõe que é obrigação das mulheres aceitar todos os comportamentos negativos dos homens, a traição, o espancamento, os xingamentos, o assédio sexual, a falta de respeito e tudo deve ser tratado como algo natural, sem visibilizar os prejuízos que essas atitudes poderão causar a saúde física e mental das vítimas. O que importa é manter o casamento. E como ficam essas mulheres , sem saber se estarão vivas para manter essa união ou cuidar dos filhos?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Apesar da separação, Bem ti vi ainda não é feliz, porque não tem a liberdade plena. Infelizmente a dona de casa está impedida, por tempo indeterminado, de reconstruir a sua vida ao lado de outra pessoa, pois recebe constantemente ameaças do seu ex-companheiro, ouve todos os fins de semana xingamentos, principalmente quando o homem está bêbado, mesmo estando sentada na calçada de sua casa.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Ele me disse um dia que se eu arranjasse outra pessoa, não me deixaria viva para contar a história- relatou com profunda tristeza na voz. – Mas meu filho mais velho se viu obrigado a conversar com ele. Que eu tenho o direito de viver e o ameaçou, caso ele fizesse algo comigo. Mas eu não confio. Prefiro ficar sozinha. Estou bem, cuidando de mim e das minhas filhas- Declarou.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Assim como um pássaro, Bem ti vi vive encarcerada, sozinha em uma gaiola, impedida de cantar e de ser feliz. Ela saiu do cárcere, mas está obrigada a viver somente no ninho, sem o direito de voar. Hoje ela afirma que não vive. Anda na comunidade com medo de ser atacada, espancada, morta. Ela sobrevive pelas filhas e por elas é capaz de tudo, inclusive de abrir mão da própria liberdade e de ser feliz longe da comunidade ou </a:t>
            </a:r>
            <a:endParaRPr lang="pt-BR" sz="1200" dirty="0"/>
          </a:p>
        </p:txBody>
      </p:sp>
    </p:spTree>
    <p:extLst>
      <p:ext uri="{BB962C8B-B14F-4D97-AF65-F5344CB8AC3E}">
        <p14:creationId xmlns:p14="http://schemas.microsoft.com/office/powerpoint/2010/main" val="3345069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E2DD9639-D8B9-4773-ACD9-E335CDEFA273}"/>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509C48C0-11BE-4542-88C0-0C26F111EDA1}"/>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A87CE976-F023-436C-A719-750BB96B1C66}"/>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4FBE7DDE-9665-4353-8344-5C72A31225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A5DE4577-1D1E-4DD5-9823-FCD16FB44960}"/>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E199CB87-C5F7-438D-8F28-E277D63C618D}"/>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BBE6F3D7-FE44-493E-9DEA-3687F61D46E7}"/>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E4B43DAA-4E10-42E0-A2CB-79D348015AEB}"/>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43</a:t>
            </a:r>
          </a:p>
        </p:txBody>
      </p:sp>
      <p:sp>
        <p:nvSpPr>
          <p:cNvPr id="12" name="Retângulo 11">
            <a:extLst>
              <a:ext uri="{FF2B5EF4-FFF2-40B4-BE49-F238E27FC236}">
                <a16:creationId xmlns:a16="http://schemas.microsoft.com/office/drawing/2014/main" xmlns="" id="{62957DB1-91D6-449A-A235-3B474B160476}"/>
              </a:ext>
            </a:extLst>
          </p:cNvPr>
          <p:cNvSpPr/>
          <p:nvPr/>
        </p:nvSpPr>
        <p:spPr>
          <a:xfrm>
            <a:off x="228600" y="924093"/>
            <a:ext cx="6359235" cy="996107"/>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com outra pessoa. Bem-te-vi vive presa ao ninho, observando mais um pôr do sol, na esperança de que dias melhores virão...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2048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xmlns="" id="{A15689C0-056A-4C91-94CE-EE163C0B8A55}"/>
              </a:ext>
            </a:extLst>
          </p:cNvPr>
          <p:cNvSpPr/>
          <p:nvPr/>
        </p:nvSpPr>
        <p:spPr>
          <a:xfrm>
            <a:off x="320065" y="422909"/>
            <a:ext cx="1839030" cy="373757"/>
          </a:xfrm>
          <a:prstGeom prst="rect">
            <a:avLst/>
          </a:prstGeom>
        </p:spPr>
        <p:txBody>
          <a:bodyPr wrap="none">
            <a:spAutoFit/>
          </a:bodyPr>
          <a:lstStyle/>
          <a:p>
            <a:pPr algn="just">
              <a:lnSpc>
                <a:spcPct val="107000"/>
              </a:lnSpc>
              <a:spcAft>
                <a:spcPts val="800"/>
              </a:spcAft>
            </a:pPr>
            <a:r>
              <a:rPr lang="pt-BR" b="1" dirty="0">
                <a:latin typeface="Arial" panose="020B0604020202020204" pitchFamily="34" charset="0"/>
                <a:ea typeface="Calibri" panose="020F0502020204030204" pitchFamily="34" charset="0"/>
                <a:cs typeface="Times New Roman" panose="02020603050405020304" pitchFamily="18" charset="0"/>
              </a:rPr>
              <a:t>CAPÍTULO IV:  </a:t>
            </a:r>
            <a:endParaRPr lang="pt-BR" sz="1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Imagem relacionada">
            <a:extLst>
              <a:ext uri="{FF2B5EF4-FFF2-40B4-BE49-F238E27FC236}">
                <a16:creationId xmlns:a16="http://schemas.microsoft.com/office/drawing/2014/main" xmlns="" id="{10FBF469-D327-4036-BC61-3A4882E59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515" y="2329118"/>
            <a:ext cx="1839030" cy="21414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m para Asa branca em desenho colorido">
            <a:extLst>
              <a:ext uri="{FF2B5EF4-FFF2-40B4-BE49-F238E27FC236}">
                <a16:creationId xmlns:a16="http://schemas.microsoft.com/office/drawing/2014/main" xmlns="" id="{748EA280-DFD4-42E2-9E56-FE0BE0B32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764" y="2310068"/>
            <a:ext cx="2189432" cy="237623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m relacionada">
            <a:extLst>
              <a:ext uri="{FF2B5EF4-FFF2-40B4-BE49-F238E27FC236}">
                <a16:creationId xmlns:a16="http://schemas.microsoft.com/office/drawing/2014/main" xmlns="" id="{AC9AA057-0420-431A-967F-A4BDC313C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20996" y="2310068"/>
            <a:ext cx="1938010" cy="214144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a:extLst>
              <a:ext uri="{FF2B5EF4-FFF2-40B4-BE49-F238E27FC236}">
                <a16:creationId xmlns:a16="http://schemas.microsoft.com/office/drawing/2014/main" xmlns="" id="{05825594-E22A-4D63-B520-AC6062ECB17C}"/>
              </a:ext>
            </a:extLst>
          </p:cNvPr>
          <p:cNvSpPr/>
          <p:nvPr/>
        </p:nvSpPr>
        <p:spPr>
          <a:xfrm>
            <a:off x="5203921" y="4732601"/>
            <a:ext cx="1194558" cy="248658"/>
          </a:xfrm>
          <a:prstGeom prst="rect">
            <a:avLst/>
          </a:prstGeom>
        </p:spPr>
        <p:txBody>
          <a:bodyPr wrap="square">
            <a:spAutoFit/>
          </a:bodyPr>
          <a:lstStyle/>
          <a:p>
            <a:pPr algn="just">
              <a:lnSpc>
                <a:spcPct val="107000"/>
              </a:lnSpc>
              <a:spcAft>
                <a:spcPts val="800"/>
              </a:spcAft>
            </a:pPr>
            <a:r>
              <a:rPr lang="pt-BR" sz="1000" b="1" dirty="0">
                <a:latin typeface="Arial" panose="020B0604020202020204" pitchFamily="34" charset="0"/>
                <a:ea typeface="Calibri" panose="020F0502020204030204" pitchFamily="34" charset="0"/>
                <a:cs typeface="Times New Roman" panose="02020603050405020304" pitchFamily="18" charset="0"/>
              </a:rPr>
              <a:t>Fonte: Pinterest </a:t>
            </a:r>
            <a:endParaRPr lang="pt-BR" sz="1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tângulo 15">
            <a:extLst>
              <a:ext uri="{FF2B5EF4-FFF2-40B4-BE49-F238E27FC236}">
                <a16:creationId xmlns:a16="http://schemas.microsoft.com/office/drawing/2014/main" xmlns="" id="{A8F1CFDD-F5D0-4139-A546-28ADB94E8322}"/>
              </a:ext>
            </a:extLst>
          </p:cNvPr>
          <p:cNvSpPr/>
          <p:nvPr/>
        </p:nvSpPr>
        <p:spPr>
          <a:xfrm>
            <a:off x="648860" y="1520566"/>
            <a:ext cx="5560279" cy="477054"/>
          </a:xfrm>
          <a:prstGeom prst="rect">
            <a:avLst/>
          </a:prstGeom>
        </p:spPr>
        <p:txBody>
          <a:bodyPr wrap="square">
            <a:spAutoFit/>
          </a:bodyPr>
          <a:lstStyle/>
          <a:p>
            <a:r>
              <a:rPr lang="pt-BR" sz="2500" b="1" dirty="0">
                <a:latin typeface="Arial" panose="020B0604020202020204" pitchFamily="34" charset="0"/>
                <a:ea typeface="Calibri" panose="020F0502020204030204" pitchFamily="34" charset="0"/>
              </a:rPr>
              <a:t>Andorinha, Asa Branca e Beija-Flor</a:t>
            </a:r>
            <a:endParaRPr lang="pt-BR" sz="2500" dirty="0"/>
          </a:p>
        </p:txBody>
      </p:sp>
      <p:grpSp>
        <p:nvGrpSpPr>
          <p:cNvPr id="17" name="Agrupar 16">
            <a:extLst>
              <a:ext uri="{FF2B5EF4-FFF2-40B4-BE49-F238E27FC236}">
                <a16:creationId xmlns:a16="http://schemas.microsoft.com/office/drawing/2014/main" xmlns="" id="{43558C6C-36F9-4246-8845-1F4F34EE4993}"/>
              </a:ext>
            </a:extLst>
          </p:cNvPr>
          <p:cNvGrpSpPr/>
          <p:nvPr/>
        </p:nvGrpSpPr>
        <p:grpSpPr>
          <a:xfrm>
            <a:off x="0" y="-110123"/>
            <a:ext cx="6874731" cy="9807147"/>
            <a:chOff x="0" y="-169757"/>
            <a:chExt cx="6874731" cy="9807147"/>
          </a:xfrm>
        </p:grpSpPr>
        <p:grpSp>
          <p:nvGrpSpPr>
            <p:cNvPr id="18" name="Agrupar 17">
              <a:extLst>
                <a:ext uri="{FF2B5EF4-FFF2-40B4-BE49-F238E27FC236}">
                  <a16:creationId xmlns:a16="http://schemas.microsoft.com/office/drawing/2014/main" xmlns="" id="{34C1E2F3-9E7E-4B27-BFBD-93BAAF729587}"/>
                </a:ext>
              </a:extLst>
            </p:cNvPr>
            <p:cNvGrpSpPr/>
            <p:nvPr/>
          </p:nvGrpSpPr>
          <p:grpSpPr>
            <a:xfrm>
              <a:off x="5526156" y="-169757"/>
              <a:ext cx="1331843" cy="999925"/>
              <a:chOff x="5445979" y="-152402"/>
              <a:chExt cx="1428750" cy="1295392"/>
            </a:xfrm>
          </p:grpSpPr>
          <p:sp>
            <p:nvSpPr>
              <p:cNvPr id="22" name="Seta: para Cima 21">
                <a:extLst>
                  <a:ext uri="{FF2B5EF4-FFF2-40B4-BE49-F238E27FC236}">
                    <a16:creationId xmlns:a16="http://schemas.microsoft.com/office/drawing/2014/main" xmlns="" id="{88D270B1-D69D-4E3D-B83E-EF798ADD7269}"/>
                  </a:ext>
                </a:extLst>
              </p:cNvPr>
              <p:cNvSpPr/>
              <p:nvPr/>
            </p:nvSpPr>
            <p:spPr>
              <a:xfrm rot="10800000">
                <a:off x="5922229" y="-2"/>
                <a:ext cx="952500" cy="1142992"/>
              </a:xfrm>
              <a:prstGeom prst="upArrow">
                <a:avLst>
                  <a:gd name="adj1" fmla="val 100000"/>
                  <a:gd name="adj2" fmla="val 32667"/>
                </a:avLst>
              </a:prstGeom>
              <a:blipFill dpi="0" rotWithShape="1">
                <a:blip r:embed="rId5">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Picture 20" descr="Imagem relacionada">
                <a:extLst>
                  <a:ext uri="{FF2B5EF4-FFF2-40B4-BE49-F238E27FC236}">
                    <a16:creationId xmlns:a16="http://schemas.microsoft.com/office/drawing/2014/main" xmlns="" id="{6A48BC1B-8602-4BFE-9E04-841EE76F89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Agrupar 18">
              <a:extLst>
                <a:ext uri="{FF2B5EF4-FFF2-40B4-BE49-F238E27FC236}">
                  <a16:creationId xmlns:a16="http://schemas.microsoft.com/office/drawing/2014/main" xmlns="" id="{55890C11-C686-49C1-B265-21354B5F2D77}"/>
                </a:ext>
              </a:extLst>
            </p:cNvPr>
            <p:cNvGrpSpPr/>
            <p:nvPr/>
          </p:nvGrpSpPr>
          <p:grpSpPr>
            <a:xfrm>
              <a:off x="0" y="9568809"/>
              <a:ext cx="6874731" cy="68581"/>
              <a:chOff x="-1" y="9414509"/>
              <a:chExt cx="6874731" cy="68581"/>
            </a:xfrm>
          </p:grpSpPr>
          <p:sp>
            <p:nvSpPr>
              <p:cNvPr id="20" name="Seta: para Cima 19">
                <a:extLst>
                  <a:ext uri="{FF2B5EF4-FFF2-40B4-BE49-F238E27FC236}">
                    <a16:creationId xmlns:a16="http://schemas.microsoft.com/office/drawing/2014/main" xmlns="" id="{F6A55725-E3B7-422E-944A-C423661DED51}"/>
                  </a:ext>
                </a:extLst>
              </p:cNvPr>
              <p:cNvSpPr/>
              <p:nvPr/>
            </p:nvSpPr>
            <p:spPr>
              <a:xfrm rot="16200000" flipH="1">
                <a:off x="3411439" y="6019800"/>
                <a:ext cx="68581" cy="6858000"/>
              </a:xfrm>
              <a:prstGeom prst="upArrow">
                <a:avLst>
                  <a:gd name="adj1" fmla="val 100000"/>
                  <a:gd name="adj2" fmla="val 0"/>
                </a:avLst>
              </a:prstGeom>
              <a:blipFill dpi="0" rotWithShape="1">
                <a:blip r:embed="rId5">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a:extLst>
                  <a:ext uri="{FF2B5EF4-FFF2-40B4-BE49-F238E27FC236}">
                    <a16:creationId xmlns:a16="http://schemas.microsoft.com/office/drawing/2014/main" xmlns="" id="{F5CFD94A-ED70-4F25-AF67-0EB369E7DB5A}"/>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24" name="CaixaDeTexto 23">
            <a:extLst>
              <a:ext uri="{FF2B5EF4-FFF2-40B4-BE49-F238E27FC236}">
                <a16:creationId xmlns:a16="http://schemas.microsoft.com/office/drawing/2014/main" xmlns="" id="{06E6E8F7-669A-40BF-A3B3-9FA3BEC1E32D}"/>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44</a:t>
            </a:r>
          </a:p>
        </p:txBody>
      </p:sp>
      <p:sp>
        <p:nvSpPr>
          <p:cNvPr id="2" name="Retângulo 1">
            <a:extLst>
              <a:ext uri="{FF2B5EF4-FFF2-40B4-BE49-F238E27FC236}">
                <a16:creationId xmlns:a16="http://schemas.microsoft.com/office/drawing/2014/main" xmlns="" id="{19261062-2D77-4368-B0C7-A6BE8BF9349F}"/>
              </a:ext>
            </a:extLst>
          </p:cNvPr>
          <p:cNvSpPr/>
          <p:nvPr/>
        </p:nvSpPr>
        <p:spPr>
          <a:xfrm>
            <a:off x="355486" y="5013391"/>
            <a:ext cx="6093986" cy="4598310"/>
          </a:xfrm>
          <a:prstGeom prst="rect">
            <a:avLst/>
          </a:prstGeom>
        </p:spPr>
        <p:txBody>
          <a:bodyPr wrap="square">
            <a:spAutoFit/>
          </a:bodyPr>
          <a:lstStyle/>
          <a:p>
            <a:pPr indent="449580" algn="just">
              <a:lnSpc>
                <a:spcPct val="150000"/>
              </a:lnSpc>
              <a:spcAft>
                <a:spcPts val="800"/>
              </a:spcAft>
            </a:pPr>
            <a:r>
              <a:rPr lang="pt-BR"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A 12° edição do Anuário Brasileiro de Segurança Pública (2018) é uma iniciativa do Fórum Brasileiro de Segurança Pública, que evidencia a violência doméstica no Brasil. A pesquisa, realizada em parceria com o Laboratório de Estudos da Violência, da Universidade Estadual do Rio de Janeiro (LAV-UERJ), </a:t>
            </a:r>
            <a:r>
              <a:rPr lang="pt-BR" sz="1200" dirty="0">
                <a:latin typeface="Arial" panose="020B0604020202020204" pitchFamily="34" charset="0"/>
                <a:ea typeface="Calibri" panose="020F0502020204030204" pitchFamily="34" charset="0"/>
                <a:cs typeface="Times New Roman" panose="02020603050405020304" pitchFamily="18" charset="0"/>
              </a:rPr>
              <a:t>apontou que em 2017, houve um aumento de 10,1% de estupros contra as mulheres, chegando a 61.032 casos, incluindo também nestes números o estupro de vulneráveis.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As ocorrências de violência doméstica e lesão corporal dolosa, segundo o anuário, chegaram a 221.238, ou seja, o Brasil apresenta mais de 600 casos registrados de violência doméstica por dia, que inclui não somente a violência física, como também a psicológica, moral, sexual e patrimonial, além da tortura, cárcere privado e ameaças. As piores taxas de violência contra as mulheres, a cada 100 mil habitantes, estão nos estados de Santa Cataria (225,9), Mato Grosso do Sul (207,6) e Roraima (204,9). Quanto ao homicídio de mulheres, o anuário aponta que houve um aumento de 6,1% em relação a 2016, totalizando 4.539 vítimas em 2017. São números que impressionam, e ao mesmo </a:t>
            </a:r>
            <a:r>
              <a:rPr lang="pt-BR" sz="1200" dirty="0">
                <a:latin typeface="Arial" panose="020B0604020202020204" pitchFamily="34" charset="0"/>
                <a:cs typeface="Arial" panose="020B0604020202020204" pitchFamily="34" charset="0"/>
              </a:rPr>
              <a:t>tempo, revelam o triste quadro de violência contra as mulheres registrados no Brasil.</a:t>
            </a:r>
          </a:p>
        </p:txBody>
      </p:sp>
    </p:spTree>
    <p:extLst>
      <p:ext uri="{BB962C8B-B14F-4D97-AF65-F5344CB8AC3E}">
        <p14:creationId xmlns:p14="http://schemas.microsoft.com/office/powerpoint/2010/main" val="375474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Agrupar 10">
            <a:extLst>
              <a:ext uri="{FF2B5EF4-FFF2-40B4-BE49-F238E27FC236}">
                <a16:creationId xmlns:a16="http://schemas.microsoft.com/office/drawing/2014/main" xmlns="" id="{5183BCE6-A660-466A-8FBC-FC823F65665C}"/>
              </a:ext>
            </a:extLst>
          </p:cNvPr>
          <p:cNvGrpSpPr/>
          <p:nvPr/>
        </p:nvGrpSpPr>
        <p:grpSpPr>
          <a:xfrm>
            <a:off x="0" y="-110123"/>
            <a:ext cx="6874731" cy="9807147"/>
            <a:chOff x="0" y="-169757"/>
            <a:chExt cx="6874731" cy="9807147"/>
          </a:xfrm>
        </p:grpSpPr>
        <p:grpSp>
          <p:nvGrpSpPr>
            <p:cNvPr id="12" name="Agrupar 11">
              <a:extLst>
                <a:ext uri="{FF2B5EF4-FFF2-40B4-BE49-F238E27FC236}">
                  <a16:creationId xmlns:a16="http://schemas.microsoft.com/office/drawing/2014/main" xmlns="" id="{18BE1653-3FCF-4003-9A3E-267837BF2556}"/>
                </a:ext>
              </a:extLst>
            </p:cNvPr>
            <p:cNvGrpSpPr/>
            <p:nvPr/>
          </p:nvGrpSpPr>
          <p:grpSpPr>
            <a:xfrm>
              <a:off x="5526156" y="-169757"/>
              <a:ext cx="1331843" cy="999925"/>
              <a:chOff x="5445979" y="-152402"/>
              <a:chExt cx="1428750" cy="1295392"/>
            </a:xfrm>
          </p:grpSpPr>
          <p:sp>
            <p:nvSpPr>
              <p:cNvPr id="16" name="Seta: para Cima 15">
                <a:extLst>
                  <a:ext uri="{FF2B5EF4-FFF2-40B4-BE49-F238E27FC236}">
                    <a16:creationId xmlns:a16="http://schemas.microsoft.com/office/drawing/2014/main" xmlns="" id="{4B260750-8DBB-49EB-A679-DC9FFCA8C89C}"/>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7" name="Picture 20" descr="Imagem relacionada">
                <a:extLst>
                  <a:ext uri="{FF2B5EF4-FFF2-40B4-BE49-F238E27FC236}">
                    <a16:creationId xmlns:a16="http://schemas.microsoft.com/office/drawing/2014/main" xmlns="" id="{F88B0C83-1660-499B-802A-2ECA7C76F1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Agrupar 12">
              <a:extLst>
                <a:ext uri="{FF2B5EF4-FFF2-40B4-BE49-F238E27FC236}">
                  <a16:creationId xmlns:a16="http://schemas.microsoft.com/office/drawing/2014/main" xmlns="" id="{9C22957A-C2F5-4CC2-884E-A66F7F80C8ED}"/>
                </a:ext>
              </a:extLst>
            </p:cNvPr>
            <p:cNvGrpSpPr/>
            <p:nvPr/>
          </p:nvGrpSpPr>
          <p:grpSpPr>
            <a:xfrm>
              <a:off x="0" y="9568809"/>
              <a:ext cx="6874731" cy="68581"/>
              <a:chOff x="-1" y="9414509"/>
              <a:chExt cx="6874731" cy="68581"/>
            </a:xfrm>
          </p:grpSpPr>
          <p:sp>
            <p:nvSpPr>
              <p:cNvPr id="14" name="Seta: para Cima 13">
                <a:extLst>
                  <a:ext uri="{FF2B5EF4-FFF2-40B4-BE49-F238E27FC236}">
                    <a16:creationId xmlns:a16="http://schemas.microsoft.com/office/drawing/2014/main" xmlns="" id="{F8707512-E290-40B8-A0D5-3EE7685265DC}"/>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5" name="Conector reto 14">
                <a:extLst>
                  <a:ext uri="{FF2B5EF4-FFF2-40B4-BE49-F238E27FC236}">
                    <a16:creationId xmlns:a16="http://schemas.microsoft.com/office/drawing/2014/main" xmlns="" id="{DB0EDBBD-69E9-4B8B-B704-A67976B49890}"/>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8" name="CaixaDeTexto 17">
            <a:extLst>
              <a:ext uri="{FF2B5EF4-FFF2-40B4-BE49-F238E27FC236}">
                <a16:creationId xmlns:a16="http://schemas.microsoft.com/office/drawing/2014/main" xmlns="" id="{BE689BC1-66FB-4AAA-B530-8C2EB8293385}"/>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45</a:t>
            </a:r>
          </a:p>
        </p:txBody>
      </p:sp>
      <p:sp>
        <p:nvSpPr>
          <p:cNvPr id="4" name="Retângulo 3">
            <a:extLst>
              <a:ext uri="{FF2B5EF4-FFF2-40B4-BE49-F238E27FC236}">
                <a16:creationId xmlns:a16="http://schemas.microsoft.com/office/drawing/2014/main" xmlns="" id="{C5340C0E-0A85-45E9-B11A-0686DE9BED84}"/>
              </a:ext>
            </a:extLst>
          </p:cNvPr>
          <p:cNvSpPr/>
          <p:nvPr/>
        </p:nvSpPr>
        <p:spPr>
          <a:xfrm>
            <a:off x="276225" y="844364"/>
            <a:ext cx="6305549" cy="1929695"/>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É também assustador o número de feminicídios que ocorreram no pais, chegando a 1.133 vítimas. O gráfico a seguir apresenta dados relativos as principais capitais do país, que se destacaram na pesquisa por apresentarem maior número de registos de morte violentas de mulheres.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Gráfico 3 - Feminicídios* de mulheres no Brasil por Unidade da Federação - 2016-2017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9" name="Gráfico 18">
            <a:extLst>
              <a:ext uri="{FF2B5EF4-FFF2-40B4-BE49-F238E27FC236}">
                <a16:creationId xmlns:a16="http://schemas.microsoft.com/office/drawing/2014/main" xmlns="" id="{1902F117-9A6D-404F-A30E-2F9FC156D87C}"/>
              </a:ext>
            </a:extLst>
          </p:cNvPr>
          <p:cNvGraphicFramePr/>
          <p:nvPr>
            <p:extLst>
              <p:ext uri="{D42A27DB-BD31-4B8C-83A1-F6EECF244321}">
                <p14:modId xmlns:p14="http://schemas.microsoft.com/office/powerpoint/2010/main" val="1320285321"/>
              </p:ext>
            </p:extLst>
          </p:nvPr>
        </p:nvGraphicFramePr>
        <p:xfrm>
          <a:off x="1027543" y="2706745"/>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tângulo 4">
            <a:extLst>
              <a:ext uri="{FF2B5EF4-FFF2-40B4-BE49-F238E27FC236}">
                <a16:creationId xmlns:a16="http://schemas.microsoft.com/office/drawing/2014/main" xmlns="" id="{82090468-CAFE-408F-A52C-690EC9DBF487}"/>
              </a:ext>
            </a:extLst>
          </p:cNvPr>
          <p:cNvSpPr/>
          <p:nvPr/>
        </p:nvSpPr>
        <p:spPr>
          <a:xfrm>
            <a:off x="571500" y="5383008"/>
            <a:ext cx="5894818" cy="631711"/>
          </a:xfrm>
          <a:prstGeom prst="rect">
            <a:avLst/>
          </a:prstGeom>
        </p:spPr>
        <p:txBody>
          <a:bodyPr wrap="square">
            <a:spAutoFit/>
          </a:bodyPr>
          <a:lstStyle/>
          <a:p>
            <a:pPr algn="just">
              <a:lnSpc>
                <a:spcPct val="150000"/>
              </a:lnSpc>
              <a:spcAft>
                <a:spcPts val="800"/>
              </a:spcAft>
            </a:pPr>
            <a:r>
              <a:rPr lang="pt-BR" sz="1000" dirty="0">
                <a:latin typeface="Arial" panose="020B0604020202020204" pitchFamily="34" charset="0"/>
                <a:ea typeface="Calibri" panose="020F0502020204030204" pitchFamily="34" charset="0"/>
                <a:cs typeface="Times New Roman" panose="02020603050405020304" pitchFamily="18" charset="0"/>
              </a:rPr>
              <a:t>* Taxa por 100 mil mulheres. População: IBGE</a:t>
            </a:r>
            <a:endParaRPr lang="pt-BR"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pt-BR" sz="1000" dirty="0">
                <a:latin typeface="Arial" panose="020B0604020202020204" pitchFamily="34" charset="0"/>
                <a:ea typeface="Calibri" panose="020F0502020204030204" pitchFamily="34" charset="0"/>
                <a:cs typeface="Times New Roman" panose="02020603050405020304" pitchFamily="18" charset="0"/>
              </a:rPr>
              <a:t>Fonte: Elaboração própria com base no Anuário Brasileiro de Segurança Pública (2018).</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tângulo 5">
            <a:extLst>
              <a:ext uri="{FF2B5EF4-FFF2-40B4-BE49-F238E27FC236}">
                <a16:creationId xmlns:a16="http://schemas.microsoft.com/office/drawing/2014/main" xmlns="" id="{9B43EF45-D296-44D3-A09C-7E549AF6A6FD}"/>
              </a:ext>
            </a:extLst>
          </p:cNvPr>
          <p:cNvSpPr/>
          <p:nvPr/>
        </p:nvSpPr>
        <p:spPr>
          <a:xfrm>
            <a:off x="361950" y="6232677"/>
            <a:ext cx="6052102" cy="3664721"/>
          </a:xfrm>
          <a:prstGeom prst="rect">
            <a:avLst/>
          </a:prstGeom>
        </p:spPr>
        <p:txBody>
          <a:bodyPr wrap="square">
            <a:spAutoFit/>
          </a:bodyPr>
          <a:lstStyle/>
          <a:p>
            <a:pPr algn="just">
              <a:lnSpc>
                <a:spcPct val="150000"/>
              </a:lnSpc>
            </a:pPr>
            <a:r>
              <a:rPr lang="pt-BR" sz="1200" dirty="0">
                <a:latin typeface="Arial" panose="020B0604020202020204" pitchFamily="34" charset="0"/>
                <a:ea typeface="Calibri" panose="020F0502020204030204" pitchFamily="34" charset="0"/>
              </a:rPr>
              <a:t>	As análises do anuário revelam que os estados com maiores taxas de feminicídio do país, a cada 100 mil mulheres, no período de 2016 e 2017 são Rondônia (6,1), Tocantins (4,2) e Acre (3,2). Esse dado reforça a importância do Estado potencializar e facilitar as informações a respeito dos mecanismos de defesa e enfretamento a violência doméstica no país, e ao mesmo tempo, fortalecer e ampliar essas políticas públicas para o atendimento mais eficaz a mulher, buscando atuar de forma preventiva. É importante frisar que antes da lei do feminicídio (Lei 13.104/2015), os crimes eram tratados nas </a:t>
            </a:r>
            <a:r>
              <a:rPr lang="pt-BR" sz="1200" dirty="0">
                <a:latin typeface="Arial" panose="020B0604020202020204" pitchFamily="34" charset="0"/>
                <a:cs typeface="Arial" panose="020B0604020202020204" pitchFamily="34" charset="0"/>
              </a:rPr>
              <a:t>delegacias comuns e a implantação dessa política pública em 2015 possibilitou que o assassinato de mulheres passasse a ser tipificado como crime hediondo. De acordo com o Código Penal brasileiro, os crimes de homicídio têm como pena a reclusão de 06 a 20 anos. Com a lei do feminicídio, e esse número aumenta para 12 a 30 anos.  </a:t>
            </a:r>
          </a:p>
          <a:p>
            <a:pPr algn="just">
              <a:lnSpc>
                <a:spcPct val="150000"/>
              </a:lnSpc>
            </a:pPr>
            <a:endParaRPr lang="pt-BR" sz="1200" dirty="0"/>
          </a:p>
        </p:txBody>
      </p:sp>
    </p:spTree>
    <p:extLst>
      <p:ext uri="{BB962C8B-B14F-4D97-AF65-F5344CB8AC3E}">
        <p14:creationId xmlns:p14="http://schemas.microsoft.com/office/powerpoint/2010/main" val="2197331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709F375C-061E-4BDA-8039-9D52355B0A69}"/>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74988912-82AE-4F0B-81E1-C2DBE6CB035D}"/>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4FAEEA9C-1D43-4238-A795-AF0DF93B3947}"/>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DA6EE63C-B95F-4DE6-B811-0D9A2D26FB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D2B778D0-E760-41C7-972C-A8D1D66A7FCF}"/>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B3A945A7-7C72-485D-B846-649FD5979AD8}"/>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D23005E9-5A59-4D78-99FD-D87ABE7047FB}"/>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CAE941C8-4312-42A1-8162-3F31C903E4B2}"/>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46</a:t>
            </a:r>
          </a:p>
        </p:txBody>
      </p:sp>
      <p:sp>
        <p:nvSpPr>
          <p:cNvPr id="12" name="Retângulo 11">
            <a:extLst>
              <a:ext uri="{FF2B5EF4-FFF2-40B4-BE49-F238E27FC236}">
                <a16:creationId xmlns:a16="http://schemas.microsoft.com/office/drawing/2014/main" xmlns="" id="{D526B1CB-792E-4C31-AEC7-F49EAC06EF06}"/>
              </a:ext>
            </a:extLst>
          </p:cNvPr>
          <p:cNvSpPr/>
          <p:nvPr/>
        </p:nvSpPr>
        <p:spPr>
          <a:xfrm>
            <a:off x="408939" y="924093"/>
            <a:ext cx="6227406" cy="8217634"/>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 ação também permitiu que a morte de mulheres registradas nas delegacias especializadas, passassem a ter maior visibilidade na sociedade e ampla divulgação nos meios de comunicação nacionais e internacionais, deixando aos poucos de ser tratado e camuflado como crime passional.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Diante deste quadro apresentado acima, ainda é possível visualizar na sociedade mulheres que permanecem no ciclo da violência, por inúmeras razões.  Quem está de fora deste contexto e desconhece esses fatores que fazem uma mulher ser obrigada a permanecer em um relacionamento violento, julgam essa atitude, não estabelecendo laços de empatia, situação que levam muitas vítimas ao isolamento, por não ter nenhum tipo de apoio na comunidade. Porém é importante deixar claro que ao contrário de muitas acusações descabidas, nenhuma mulher gosta de ser agredida física ou psicologicamente. É um absurdo pensar nessa possibilidade. O que na verdade acontece é que ela já passou por vários tipos de humilhações, falta de apoio da família, dos amigos, está machucada, não consegue reagir, tem medo de uma devolutiva mais grave do marido, e o pior, viu essa mesma história se repetir com a avó e com a mãe e como as duas estão vivas para contar a história, por que ela não estaria? É uma mulher que muitas vezes está mergulhada em um mar de desilusões, de tristezas, está se afogando, com um público imenso observando curioso todo o desdobramento e tendo nas mãos coletes para salvá-las, mas permanecem imóveis diante da situação, sem ao menos temer o risco de morte que elas possam estar passando. </a:t>
            </a:r>
          </a:p>
          <a:p>
            <a:pPr indent="449580" algn="just">
              <a:lnSpc>
                <a:spcPct val="150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1000" dirty="0">
                <a:latin typeface="Arial" panose="020B0604020202020204" pitchFamily="34" charset="0"/>
                <a:ea typeface="Calibri" panose="020F0502020204030204" pitchFamily="34" charset="0"/>
                <a:cs typeface="Times New Roman" panose="02020603050405020304" pitchFamily="18" charset="0"/>
              </a:rPr>
              <a:t>A cada dia, a mídia nacional e local tem </a:t>
            </a:r>
            <a:r>
              <a:rPr lang="pt-BR" sz="1000" dirty="0" err="1">
                <a:latin typeface="Arial" panose="020B0604020202020204" pitchFamily="34" charset="0"/>
                <a:ea typeface="Calibri" panose="020F0502020204030204" pitchFamily="34" charset="0"/>
                <a:cs typeface="Times New Roman" panose="02020603050405020304" pitchFamily="18" charset="0"/>
              </a:rPr>
              <a:t>publicizado</a:t>
            </a:r>
            <a:r>
              <a:rPr lang="pt-BR" sz="1000" dirty="0">
                <a:latin typeface="Arial" panose="020B0604020202020204" pitchFamily="34" charset="0"/>
                <a:ea typeface="Calibri" panose="020F0502020204030204" pitchFamily="34" charset="0"/>
                <a:cs typeface="Times New Roman" panose="02020603050405020304" pitchFamily="18" charset="0"/>
              </a:rPr>
              <a:t> a triste estatística de feminicídio de mulheres, além de casos emblemáticos de assassinato de mulheres, pertencentes a diferentes classes sociais, a exemplo do feminicídio em 2018, da Advogada Tatiane </a:t>
            </a:r>
            <a:r>
              <a:rPr lang="pt-BR" sz="1000" dirty="0" err="1">
                <a:latin typeface="Arial" panose="020B0604020202020204" pitchFamily="34" charset="0"/>
                <a:ea typeface="Calibri" panose="020F0502020204030204" pitchFamily="34" charset="0"/>
                <a:cs typeface="Times New Roman" panose="02020603050405020304" pitchFamily="18" charset="0"/>
              </a:rPr>
              <a:t>Spitzner</a:t>
            </a:r>
            <a:r>
              <a:rPr lang="pt-BR" sz="1000" dirty="0">
                <a:latin typeface="Arial" panose="020B0604020202020204" pitchFamily="34" charset="0"/>
                <a:ea typeface="Calibri" panose="020F0502020204030204" pitchFamily="34" charset="0"/>
                <a:cs typeface="Times New Roman" panose="02020603050405020304" pitchFamily="18" charset="0"/>
              </a:rPr>
              <a:t>, de 29 anos, que foi arremessada pelo marido</a:t>
            </a:r>
            <a:r>
              <a:rPr lang="pt-BR" sz="1000" spc="-40" dirty="0">
                <a:solidFill>
                  <a:srgbClr val="333333"/>
                </a:solidFill>
                <a:latin typeface="Helvetica" panose="020B0604020202020204" pitchFamily="34" charset="0"/>
                <a:ea typeface="Calibri" panose="020F0502020204030204" pitchFamily="34" charset="0"/>
                <a:cs typeface="Times New Roman" panose="02020603050405020304" pitchFamily="18" charset="0"/>
              </a:rPr>
              <a:t> </a:t>
            </a:r>
            <a:r>
              <a:rPr lang="pt-BR" sz="1000" spc="-4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Luis</a:t>
            </a:r>
            <a:r>
              <a:rPr lang="pt-BR" sz="1000" spc="-40" dirty="0">
                <a:solidFill>
                  <a:srgbClr val="000000"/>
                </a:solidFill>
                <a:latin typeface="Arial" panose="020B0604020202020204" pitchFamily="34" charset="0"/>
                <a:ea typeface="Calibri" panose="020F0502020204030204" pitchFamily="34" charset="0"/>
                <a:cs typeface="Times New Roman" panose="02020603050405020304" pitchFamily="18" charset="0"/>
              </a:rPr>
              <a:t> Felipe </a:t>
            </a:r>
            <a:r>
              <a:rPr lang="pt-BR" sz="1000" spc="-4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Manvailer</a:t>
            </a:r>
            <a:r>
              <a:rPr lang="pt-BR"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pt-BR" sz="1000" dirty="0">
                <a:latin typeface="Arial" panose="020B0604020202020204" pitchFamily="34" charset="0"/>
                <a:ea typeface="Calibri" panose="020F0502020204030204" pitchFamily="34" charset="0"/>
                <a:cs typeface="Times New Roman" panose="02020603050405020304" pitchFamily="18" charset="0"/>
              </a:rPr>
              <a:t>do 4° andar do prédio que residia, na região central do Paraná.  O caso chocou o país bela brutalidade do assassinato e pelo descaso dos vizinhos, que negligenciaram os gritos de socorro da vítima. (Fonte G1.com). </a:t>
            </a:r>
          </a:p>
          <a:p>
            <a:pPr algn="just">
              <a:spcAft>
                <a:spcPts val="0"/>
              </a:spcAft>
            </a:pPr>
            <a:r>
              <a:rPr lang="pt-BR" sz="1000" dirty="0">
                <a:latin typeface="Arial" panose="020B0604020202020204" pitchFamily="34" charset="0"/>
                <a:ea typeface="Calibri" panose="020F0502020204030204" pitchFamily="34" charset="0"/>
                <a:cs typeface="Times New Roman" panose="02020603050405020304" pitchFamily="18" charset="0"/>
              </a:rPr>
              <a:t>Na Bahia, a técnica em enfermagem, </a:t>
            </a:r>
            <a:r>
              <a:rPr lang="pt-BR" sz="1000" dirty="0" err="1">
                <a:latin typeface="Arial" panose="020B0604020202020204" pitchFamily="34" charset="0"/>
                <a:ea typeface="Calibri" panose="020F0502020204030204" pitchFamily="34" charset="0"/>
                <a:cs typeface="Times New Roman" panose="02020603050405020304" pitchFamily="18" charset="0"/>
              </a:rPr>
              <a:t>Claudeane</a:t>
            </a:r>
            <a:r>
              <a:rPr lang="pt-BR" sz="1000" dirty="0">
                <a:latin typeface="Arial" panose="020B0604020202020204" pitchFamily="34" charset="0"/>
                <a:ea typeface="Calibri" panose="020F0502020204030204" pitchFamily="34" charset="0"/>
                <a:cs typeface="Times New Roman" panose="02020603050405020304" pitchFamily="18" charset="0"/>
              </a:rPr>
              <a:t> Mota Nascimento, de 22 anos, foi brutalmente assassinada com 53 golpes de faca, pelo </a:t>
            </a:r>
            <a:r>
              <a:rPr lang="pt-BR" sz="1000" dirty="0" err="1">
                <a:latin typeface="Arial" panose="020B0604020202020204" pitchFamily="34" charset="0"/>
                <a:ea typeface="Calibri" panose="020F0502020204030204" pitchFamily="34" charset="0"/>
                <a:cs typeface="Times New Roman" panose="02020603050405020304" pitchFamily="18" charset="0"/>
              </a:rPr>
              <a:t>ex</a:t>
            </a:r>
            <a:r>
              <a:rPr lang="pt-BR" sz="1000" dirty="0">
                <a:latin typeface="Arial" panose="020B0604020202020204" pitchFamily="34" charset="0"/>
                <a:ea typeface="Calibri" panose="020F0502020204030204" pitchFamily="34" charset="0"/>
                <a:cs typeface="Times New Roman" panose="02020603050405020304" pitchFamily="18" charset="0"/>
              </a:rPr>
              <a:t> companheiro, </a:t>
            </a:r>
            <a:r>
              <a:rPr lang="pt-BR" sz="1000" dirty="0" err="1">
                <a:latin typeface="Arial" panose="020B0604020202020204" pitchFamily="34" charset="0"/>
                <a:ea typeface="Calibri" panose="020F0502020204030204" pitchFamily="34" charset="0"/>
                <a:cs typeface="Times New Roman" panose="02020603050405020304" pitchFamily="18" charset="0"/>
              </a:rPr>
              <a:t>Luide</a:t>
            </a:r>
            <a:r>
              <a:rPr lang="pt-BR" sz="1000" dirty="0">
                <a:latin typeface="Arial" panose="020B0604020202020204" pitchFamily="34" charset="0"/>
                <a:ea typeface="Calibri" panose="020F0502020204030204" pitchFamily="34" charset="0"/>
                <a:cs typeface="Times New Roman" panose="02020603050405020304" pitchFamily="18" charset="0"/>
              </a:rPr>
              <a:t> Silva de Jesus. O crime aconteceu em Salvador em 2018. (Fonte: Correio 24 horas). </a:t>
            </a:r>
          </a:p>
          <a:p>
            <a:pPr algn="just">
              <a:spcAft>
                <a:spcPts val="0"/>
              </a:spcAft>
            </a:pPr>
            <a:endParaRPr lang="pt-BR" sz="1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1000" dirty="0">
                <a:latin typeface="Arial" panose="020B0604020202020204" pitchFamily="34" charset="0"/>
                <a:ea typeface="Calibri" panose="020F0502020204030204" pitchFamily="34" charset="0"/>
                <a:cs typeface="Times New Roman" panose="02020603050405020304" pitchFamily="18" charset="0"/>
              </a:rPr>
              <a:t>Por muito tempo, o termo “crime passional” foi usado para amenizar o assassinato de mulheres pelos seus companheiros, chegando até mesmo a </a:t>
            </a:r>
            <a:r>
              <a:rPr lang="pt-BR" sz="1000" dirty="0" err="1">
                <a:latin typeface="Arial" panose="020B0604020202020204" pitchFamily="34" charset="0"/>
                <a:ea typeface="Calibri" panose="020F0502020204030204" pitchFamily="34" charset="0"/>
                <a:cs typeface="Times New Roman" panose="02020603050405020304" pitchFamily="18" charset="0"/>
              </a:rPr>
              <a:t>culpabilizá-las</a:t>
            </a:r>
            <a:r>
              <a:rPr lang="pt-BR" sz="1000" dirty="0">
                <a:latin typeface="Arial" panose="020B0604020202020204" pitchFamily="34" charset="0"/>
                <a:ea typeface="Calibri" panose="020F0502020204030204" pitchFamily="34" charset="0"/>
                <a:cs typeface="Times New Roman" panose="02020603050405020304" pitchFamily="18" charset="0"/>
              </a:rPr>
              <a:t> pelo crime diante dos tribunais.  </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02420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7B33F625-9754-4511-957B-5025EE2E6D04}"/>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6553DE3A-9982-4C41-8EE7-CCDCE879536A}"/>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046D3D74-700A-4060-8F8D-D2C784E6BE0D}"/>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FD4F5904-84A9-45A3-85F0-584A33B48F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88AEFC2E-D7B5-44D1-9D3E-2735C99450BD}"/>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993C6D29-7F3C-4FAA-A05E-AE1830361A90}"/>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C890DDF5-566F-478A-BCCB-DF0B9FA2E39E}"/>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8330F655-9ABA-4920-9C7F-B8F78FC18B91}"/>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47</a:t>
            </a:r>
          </a:p>
        </p:txBody>
      </p:sp>
      <p:sp>
        <p:nvSpPr>
          <p:cNvPr id="12" name="Retângulo 11">
            <a:extLst>
              <a:ext uri="{FF2B5EF4-FFF2-40B4-BE49-F238E27FC236}">
                <a16:creationId xmlns:a16="http://schemas.microsoft.com/office/drawing/2014/main" xmlns="" id="{C0C1EEC3-E820-4DE6-A80D-6CB433763438}"/>
              </a:ext>
            </a:extLst>
          </p:cNvPr>
          <p:cNvSpPr/>
          <p:nvPr/>
        </p:nvSpPr>
        <p:spPr>
          <a:xfrm>
            <a:off x="144510" y="831307"/>
            <a:ext cx="6602440" cy="9118522"/>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Existe uma série de fatores que muitas vezes impedem que uma mulher denuncie o seu agressor, mas é importante, antes disso, que a autoestima dela seja trabalhada, que ela entenda que é capaz de manter financeiramente a casa e a sua vida, que ela pode sair do relacionamento abusivo, porque é forte, corajosa, resistente, e que não está sozinha. Que ela não precisa permanecer em um cenário violento para agradar a família ou em benefício dos filhos, ela não precisa se sacrificar por ninguém. A partir dessa tomada de consciência fica muito mais fácil para a mulher ter coragem de procurar os dispositivos de proteção e acolhimento à violência doméstica e até mesmo acreditar em sua eficácia. Porém, é uma decisão muito difícil. As mulheres em situação de violência, na maioria dos casos se encontram muito abaladas emocionalmente e muitas vezes não conseguem falar sobre as violências sofridas. Exatamente isso, ter coragem de expor a sua história e procurar uma resolução, seja pela polícia, pela justiça ou do seu jeito, como muitas mulheres fazem nas comunidades rurais.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As histórias que serão desenvolvidas das neste bloco integram o relato de mulheres que vivem situações de violência por gerações, de avós para netas e filhas, uma herança triste e dolorosa que ainda acontece em muitos lares do nosso país. Descobri essa informação por acaso. O programado era que iria entrevistar apenas uma das personagens e o destino colaborou para que avó e neta contassem suas histórias de vida, que por uma grande ironia do destino, possuem grandes semelhanças. É importante mais uma vez frisar que no tocante a violência contra a mulher, não estamos falando apenas das agressões físicas, como também a moral, a psicológica, a patrimonial e a sexual. Adotamos para as nossas personagens os pseudônimos de Andorinha (avó), Asa Branca (mãe) e Beija Flor (filha), três sertanejas fortes, que tem em comum não apenas o DNA, como também a vivência em relacionamentos abusivos, que por coincidência aconteceram quando avó, mãe e neta tinham exatamente a mesma idade.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Andorinha é uma mulher muito bonita, alta, negra, que guarda em suas rugas e linhas de expressão e na aspereza das mãos, um histórico de luta e resistência. Ela me atendeu em sua casa com muita alegria. Ofereceu café, água, lanche. Tinha acabado de chegar da roça, que fica pertinho da sua residência. Estava vestida com um casaco fino de frio para proteger-se do sol, um lenço na cabeça, calças e botas de couro. </a:t>
            </a:r>
            <a:r>
              <a:rPr lang="pt-BR" sz="1200" dirty="0">
                <a:latin typeface="Arial" panose="020B0604020202020204" pitchFamily="34" charset="0"/>
                <a:ea typeface="Calibri" panose="020F0502020204030204" pitchFamily="34" charset="0"/>
                <a:cs typeface="Arial" panose="020B0604020202020204" pitchFamily="34" charset="0"/>
              </a:rPr>
              <a:t>Era final de </a:t>
            </a:r>
            <a:r>
              <a:rPr lang="pt-BR" sz="1200" dirty="0">
                <a:latin typeface="Arial" panose="020B0604020202020204" pitchFamily="34" charset="0"/>
                <a:cs typeface="Arial" panose="020B0604020202020204" pitchFamily="34" charset="0"/>
              </a:rPr>
              <a:t>tarde de sábado e esse nunca foi um impeditivo para o trabalho. </a:t>
            </a:r>
            <a:r>
              <a:rPr lang="pt-BR" sz="1200" dirty="0">
                <a:latin typeface="Arial" panose="020B0604020202020204" pitchFamily="34" charset="0"/>
                <a:ea typeface="Calibri" panose="020F0502020204030204" pitchFamily="34" charset="0"/>
                <a:cs typeface="Arial" panose="020B0604020202020204" pitchFamily="34" charset="0"/>
              </a:rPr>
              <a:t> </a:t>
            </a:r>
            <a:endParaRPr lang="pt-B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3139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259B3C12-54C2-4BBF-A7F5-5EE1A4CC67A2}"/>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CBE4501B-C2F5-48EB-8FD6-9B28539FF47E}"/>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8D285867-C3DA-4405-AAD8-809EB6CC4244}"/>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92601267-7607-4D92-B96F-F0FB18CAA4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14A7388A-38FD-460A-B0E9-334511024551}"/>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B71DADAA-E232-41FB-BB02-1AFC87D0E532}"/>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86423515-BA7C-45C7-B065-56537C218CA2}"/>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F3AFE28B-1F8F-40FA-925C-8C0A9099DE7D}"/>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48</a:t>
            </a:r>
          </a:p>
        </p:txBody>
      </p:sp>
      <p:sp>
        <p:nvSpPr>
          <p:cNvPr id="12" name="Retângulo 11">
            <a:extLst>
              <a:ext uri="{FF2B5EF4-FFF2-40B4-BE49-F238E27FC236}">
                <a16:creationId xmlns:a16="http://schemas.microsoft.com/office/drawing/2014/main" xmlns="" id="{ADDA99C4-C78B-4735-A9AC-9C6ED1881673}"/>
              </a:ext>
            </a:extLst>
          </p:cNvPr>
          <p:cNvSpPr/>
          <p:nvPr/>
        </p:nvSpPr>
        <p:spPr>
          <a:xfrm>
            <a:off x="296806" y="739007"/>
            <a:ext cx="6297848" cy="9059852"/>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Ela sentou-se no sofá com uma expressão de cansaço. Falei que aguardaria ela tomar um banho e descansar. Enquanto isso, iria entrevistar a filha e a neta. Andorinha se recusou. Disse que estava com o “sangue quente do sol”, que era melhor esperar um pouco e que faria a entrevista primeiro. Na zona rural e cidades do interior, existe uma preocupação dos moradores em chegar da lida no sol e ir direto para debaixo do chuveiro. Muitos acreditam que várias doenças possam se desenvolver com o choque térmico e por isso, evitam o banho, assim que chegam da roça, com o “sangue quente”.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Fiquei surpresa com a sua idade, 71 anos, com aparência bem mais jovem, apesar dos problemas enfrentados diariamente e a labuta na roça. Ela sorriu quando disse que não aparentava ter a idade que falou. Seu semblante é de uma mulher bem mais nova.</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 Quem me dera, minha filha. Já levantei muita enxada na vida e ainda levanto até hoje- Explicou a mulher.</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Andorinha trabalha na agricultura desde muito cedo e hoje atua em um lote de plantação de frutíferas na comunidade, que fica localizada no interior de Juazeiro. Atualmente ela afirma que vive bem, tem sua aposentadoria e o esposo também é aposentado e ainda trabalham na roça porque gostam, uma forma de entretenimento, mas no passado a situação dos dois na localidade não era fácil. O casal trabalhava com pequenas atividades na roça de alguns conhecidos como meeiros e o lucro era muito pequeno. Plantavam e colhiam feijão, algodão, mamona e toda a família participava do trabalho. Ela tinha uma rotina de muita correria: acordava cedinho para fazer a marmita da família, geralmente sozinha, deixava a casa organizada, pois não tinha tempo nem disposição para fazer isso, depois que chegava do trabalho, deixava a filha única arrumada, na residência de uma vizinha, para ir à escola e depois seguia para a roça. Aparentemente o casal vivia uma vida normal, mas as paredes e objetos do lar denunciavam outra situação. Apesar de afirmar que o marido, que vive até hoje, nunca tinha lhe batido, Andorinha passou por uma série de outras violências, que culminaram na saída prematura da filha Asa Branca de casa.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Ao ser questionada sobre os direitos das mulheres, em um primeiro momento Andorinha mostrou desconhecer todas as nossas conquistas, mas após uma rápida explicação, ela falou sobre esses benefícios e vitórias que puderam ser visibilizadas, inclusive, dentro da comunidade.</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8834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E3CCB86A-D010-40BF-91EB-3FDA79A070FC}"/>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163093F4-DA7B-4B4A-8722-5EE669FFD759}"/>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B8D47FE5-B53A-453E-8252-8A21B4B0E402}"/>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7555409A-B1E8-47C5-8118-BC9B669EF4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127E450F-DF47-4680-98AA-CE95B5B75A72}"/>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91BA8C62-FD6C-4BBA-A70D-3E7113CB4F55}"/>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9B644541-9913-40E9-8FAF-C41A2C0C6E1E}"/>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291CE329-8AE8-44A8-8091-4484F18E49B1}"/>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49</a:t>
            </a:r>
          </a:p>
        </p:txBody>
      </p:sp>
      <p:sp>
        <p:nvSpPr>
          <p:cNvPr id="12" name="Retângulo 11">
            <a:extLst>
              <a:ext uri="{FF2B5EF4-FFF2-40B4-BE49-F238E27FC236}">
                <a16:creationId xmlns:a16="http://schemas.microsoft.com/office/drawing/2014/main" xmlns="" id="{179B8E83-0377-4168-9927-6BD429CAAA58}"/>
              </a:ext>
            </a:extLst>
          </p:cNvPr>
          <p:cNvSpPr/>
          <p:nvPr/>
        </p:nvSpPr>
        <p:spPr>
          <a:xfrm>
            <a:off x="279019" y="1237497"/>
            <a:ext cx="6293231" cy="8126264"/>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Ah, hoje as mulheres trabalham na firma. Naquele tempo não trabalhavam, só trabalhava em casa ou na casa dos outros. Só podiam escolher o esposo se os pais gostassem. Até hoje não conheci meu pai. Ele mexeu com a minha mãe e a minha avó não aceitou ele nem chegar de mim. Antigamente, uma moça se perder era a coisa mais feia do mundo. Não tinha negócio de </a:t>
            </a:r>
            <a:r>
              <a:rPr lang="pt-BR" sz="1200" dirty="0" err="1">
                <a:latin typeface="Arial" panose="020B0604020202020204" pitchFamily="34" charset="0"/>
                <a:ea typeface="Calibri" panose="020F0502020204030204" pitchFamily="34" charset="0"/>
                <a:cs typeface="Times New Roman" panose="02020603050405020304" pitchFamily="18" charset="0"/>
              </a:rPr>
              <a:t>agarradio</a:t>
            </a:r>
            <a:r>
              <a:rPr lang="pt-BR" sz="1200" dirty="0">
                <a:latin typeface="Arial" panose="020B0604020202020204" pitchFamily="34" charset="0"/>
                <a:ea typeface="Calibri" panose="020F0502020204030204" pitchFamily="34" charset="0"/>
                <a:cs typeface="Times New Roman" panose="02020603050405020304" pitchFamily="18" charset="0"/>
              </a:rPr>
              <a:t>. Tinha que ter respeito- explicou a trabalhadora rural.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O caso dela foi diferente. Amasiou-se por amor aos 17 anos e engravidou após o casamento. Viveu um amor intenso com o marido, que aos poucos mudou de comportamento, após a união e o nascimento da filha Asa Branca.  Ela recordou várias brigas que vivenciou com o marido, sempre enfatizando que não haviam agressões físicas. O companheiro consumia bebidas alcoólicas e as preocupações aumentaram. Porém ele nunca a bateu. Já quebrou móveis, não deixava a esposa sair de casa para visitar os familiares, vigiava seus passos, mas nunca a espancou. Ela afirmou que esse fator foi determinante para viverem juntos até hoje.</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 Quando ele pensava em me bater, eu enfrentava. Nunca baixei a cabeça para homem não- pontuou séria a mulher.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Devido a situação que o casal vivia, Asa Branca, também aos 17 anos, decidiu sair de casa e viver um grande amor. Ela estava grávida de sua filha mais velha, Beija-flor. A profissão também foi passada de mãe para filha. Asa Branca trabalha com a agricultura, em um lote pertencente ao seu segundo marido, e quando surge oportunidades, atua como assalariada rural temporária nas empresas de uva, próximas a localidade. No lote, a família trabalha com Maracujá e coco. Não diferente de muitas donas de casa, Asa Branca também é a responsável por cuidar dos afazeres do lar. A situação mudou quando a filha mais velha cresceu e passou a ajudá-la em casa. O marido nunca fez nada. Durante a entrevista ela brincou que nem um prato da mesa ele tirava, após as refeições. Dizia que tinha duas mulheres em casa e não havia necessidade dele, que passou o dia todo trabalhando, “ajudar” nas tarefas domésticas, o cúmulo do machismo, já que a esposa também trabalhava com ele no lote.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5851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Agrupar 14">
            <a:extLst>
              <a:ext uri="{FF2B5EF4-FFF2-40B4-BE49-F238E27FC236}">
                <a16:creationId xmlns:a16="http://schemas.microsoft.com/office/drawing/2014/main" xmlns="" id="{2346894E-7F44-42D3-B56E-A98A666B6A47}"/>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52B2F4E2-A1F7-41CC-8666-D705EF8AFCD6}"/>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633F34B5-2E49-4CE3-8598-82E9B1FECAB7}"/>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43FE072C-AC91-4761-B1EA-2665EFE5C4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9160F92D-7026-4679-95D1-1B2638FD96A0}"/>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F0AE871B-9CD9-40D9-A66A-AAAE1D5E4CAF}"/>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D8609FFC-17BC-4F1B-861F-3F9ED6F51FB5}"/>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Retângulo 10">
            <a:extLst>
              <a:ext uri="{FF2B5EF4-FFF2-40B4-BE49-F238E27FC236}">
                <a16:creationId xmlns:a16="http://schemas.microsoft.com/office/drawing/2014/main" xmlns="" id="{DEC901ED-7D4B-4922-B9EB-BC62DF7EFC0B}"/>
              </a:ext>
            </a:extLst>
          </p:cNvPr>
          <p:cNvSpPr/>
          <p:nvPr/>
        </p:nvSpPr>
        <p:spPr>
          <a:xfrm>
            <a:off x="302741" y="373464"/>
            <a:ext cx="6252519" cy="9726702"/>
          </a:xfrm>
          <a:prstGeom prst="rect">
            <a:avLst/>
          </a:prstGeom>
        </p:spPr>
        <p:txBody>
          <a:bodyPr wrap="square">
            <a:spAutoFit/>
          </a:bodyPr>
          <a:lstStyle/>
          <a:p>
            <a:pPr indent="449580" algn="ctr">
              <a:lnSpc>
                <a:spcPct val="150000"/>
              </a:lnSpc>
              <a:spcBef>
                <a:spcPts val="1200"/>
              </a:spcBef>
              <a:spcAft>
                <a:spcPts val="800"/>
              </a:spcAft>
            </a:pPr>
            <a:r>
              <a:rPr lang="pt-BR" sz="2000" b="1" dirty="0">
                <a:latin typeface="Arial" panose="020B0604020202020204" pitchFamily="34" charset="0"/>
                <a:ea typeface="Calibri" panose="020F0502020204030204" pitchFamily="34" charset="0"/>
                <a:cs typeface="Times New Roman" panose="02020603050405020304" pitchFamily="18" charset="0"/>
              </a:rPr>
              <a:t>Apresentação</a:t>
            </a: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Bef>
                <a:spcPts val="1200"/>
              </a:spcBef>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Este e-book é fruto de uma pesquisa realizada em 2019, que culminou na produção de uma dissertação de mestrado, com o mesmo nome, para o Programa de Pós-Graduação em Extensão Rural, da Universidade Federal do Vale do São Francisco (UNIVASF), em Juazeiro-BA. A investigação buscou entender os fatores de impedimento do acesso das mulheres, que residem no campo, à rede de acolhimento e enfrentamento a violência doméstica e familiar, existente no município. Para isto, foram ouvidas mulheres  dos distritos de </a:t>
            </a:r>
            <a:r>
              <a:rPr lang="pt-BR" sz="1200" dirty="0" err="1">
                <a:latin typeface="Arial" panose="020B0604020202020204" pitchFamily="34" charset="0"/>
                <a:ea typeface="Calibri" panose="020F0502020204030204" pitchFamily="34" charset="0"/>
                <a:cs typeface="Times New Roman" panose="02020603050405020304" pitchFamily="18" charset="0"/>
              </a:rPr>
              <a:t>Massaroca</a:t>
            </a:r>
            <a:r>
              <a:rPr lang="pt-BR" sz="1200" dirty="0">
                <a:latin typeface="Arial" panose="020B0604020202020204" pitchFamily="34" charset="0"/>
                <a:ea typeface="Calibri" panose="020F0502020204030204" pitchFamily="34" charset="0"/>
                <a:cs typeface="Times New Roman" panose="02020603050405020304" pitchFamily="18" charset="0"/>
              </a:rPr>
              <a:t> e </a:t>
            </a:r>
            <a:r>
              <a:rPr lang="pt-BR" sz="1200" dirty="0" err="1">
                <a:latin typeface="Arial" panose="020B0604020202020204" pitchFamily="34" charset="0"/>
                <a:ea typeface="Calibri" panose="020F0502020204030204" pitchFamily="34" charset="0"/>
                <a:cs typeface="Times New Roman" panose="02020603050405020304" pitchFamily="18" charset="0"/>
              </a:rPr>
              <a:t>Itamotinga</a:t>
            </a:r>
            <a:r>
              <a:rPr lang="pt-BR" sz="1200" dirty="0">
                <a:latin typeface="Arial" panose="020B0604020202020204" pitchFamily="34" charset="0"/>
                <a:ea typeface="Calibri" panose="020F0502020204030204" pitchFamily="34" charset="0"/>
                <a:cs typeface="Times New Roman" panose="02020603050405020304" pitchFamily="18" charset="0"/>
              </a:rPr>
              <a:t>, além de servidores e servidoras, que integram a Delegacia Especializada de Atendimento à Mulher de Juazeiro (DEAM), o Centro Integrado de Atendimento à Mulher (CIAM) e a Ronda Maria da Penha, entidades que realizam o atendimento direto e especializado às vítimas de violência doméstica.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Bef>
                <a:spcPts val="1200"/>
              </a:spcBef>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Me aproximei da temática de gênero ainda na graduação, quando cursei jornalismo na Universidade do Estado da Bahia (UNEB), em Juazeiro. Produzi o documentário “Na Sombra dos Parreirais”, pesquisa que buscou denunciar as condições de trabalho das mulheres que atuam no Vale do São Francisco, no agronegócio da uva, considerado um dos carros-chefes da economia da região.  Ao fim do curso, tentei a seleção do mestrado em Extensão Rural na UNIVASF e o projeto de pesquisa seguia a mesma linha do documentário. Após a aprovação no processo  seletivo optamos por realizar um novo projeto, pois fui sensibilizada por um pedido de ajuda de uma amiga, que estava passando por situações de violência doméstica, fator que influenciou diretamente  na mudança do tema da pesquisa, que passou a ser a violência familiar nos lares da zona rural. Parti de uma análise dos levantamentos de dados nacionais e regionais,  onde foi observado que nessas estatísticas, as mulheres do campo ainda são </a:t>
            </a:r>
            <a:r>
              <a:rPr lang="pt-BR" sz="1200" dirty="0" err="1">
                <a:latin typeface="Arial" panose="020B0604020202020204" pitchFamily="34" charset="0"/>
                <a:ea typeface="Calibri" panose="020F0502020204030204" pitchFamily="34" charset="0"/>
                <a:cs typeface="Times New Roman" panose="02020603050405020304" pitchFamily="18" charset="0"/>
              </a:rPr>
              <a:t>invisibilizadas</a:t>
            </a:r>
            <a:r>
              <a:rPr lang="pt-BR" sz="1200" dirty="0">
                <a:latin typeface="Arial" panose="020B0604020202020204" pitchFamily="34" charset="0"/>
                <a:ea typeface="Calibri" panose="020F0502020204030204" pitchFamily="34" charset="0"/>
                <a:cs typeface="Times New Roman" panose="02020603050405020304" pitchFamily="18" charset="0"/>
              </a:rPr>
              <a:t>. Com base neste apontamento, procurei entender os fatores que potencializam a baixa procura dessas trabalhadoras aos dispositivos de prevenção e enfrentamento.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A obra não pretende ser um livro de casos de feminicídios ou somente relatos de violência doméstica, como tantos outros que integram as estatísticas nacionais. São histórias de sertanejas fortes, resilientes, corajosas, empoderadas, que decidiram romper com os tabus impostos pelo sistema patriarcal, libertando-se do perigoso ciclo da violência doméstica, para cuidarem de si e dos filhos. </a:t>
            </a:r>
            <a:endParaRPr lang="pt-BR" sz="1200" dirty="0"/>
          </a:p>
        </p:txBody>
      </p:sp>
      <p:sp>
        <p:nvSpPr>
          <p:cNvPr id="12" name="CaixaDeTexto 11">
            <a:extLst>
              <a:ext uri="{FF2B5EF4-FFF2-40B4-BE49-F238E27FC236}">
                <a16:creationId xmlns:a16="http://schemas.microsoft.com/office/drawing/2014/main" xmlns="" id="{F5E4C64D-4013-409F-BF5C-C5EA7FA280D4}"/>
              </a:ext>
            </a:extLst>
          </p:cNvPr>
          <p:cNvSpPr txBox="1"/>
          <p:nvPr/>
        </p:nvSpPr>
        <p:spPr>
          <a:xfrm flipH="1">
            <a:off x="6175926" y="243266"/>
            <a:ext cx="476250" cy="369332"/>
          </a:xfrm>
          <a:prstGeom prst="rect">
            <a:avLst/>
          </a:prstGeom>
          <a:noFill/>
        </p:spPr>
        <p:txBody>
          <a:bodyPr wrap="square" rtlCol="0">
            <a:spAutoFit/>
          </a:bodyPr>
          <a:lstStyle/>
          <a:p>
            <a:r>
              <a:rPr lang="pt-BR" b="1" dirty="0">
                <a:solidFill>
                  <a:schemeClr val="bg1"/>
                </a:solidFill>
              </a:rPr>
              <a:t>05</a:t>
            </a:r>
          </a:p>
        </p:txBody>
      </p:sp>
    </p:spTree>
    <p:extLst>
      <p:ext uri="{BB962C8B-B14F-4D97-AF65-F5344CB8AC3E}">
        <p14:creationId xmlns:p14="http://schemas.microsoft.com/office/powerpoint/2010/main" val="332478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117F47B3-AC75-4A5D-8BAE-33F1F6D57D1A}"/>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D9795CFD-B74F-49B2-95B9-D8C5C192E0AC}"/>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939B44BD-2234-4853-A79A-17AC1838E732}"/>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B4BC7A21-8C3C-4773-AC30-BEB8467DFE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FB205B0A-86FB-4347-BFA0-69E6D0DD2746}"/>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217C6712-A1E5-445F-B294-2867628AC189}"/>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124BD29D-B837-4558-BB04-027F75410547}"/>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CA5AC076-5683-469B-B41E-B4C3678DC840}"/>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50</a:t>
            </a:r>
          </a:p>
        </p:txBody>
      </p:sp>
      <p:sp>
        <p:nvSpPr>
          <p:cNvPr id="12" name="Retângulo 11">
            <a:extLst>
              <a:ext uri="{FF2B5EF4-FFF2-40B4-BE49-F238E27FC236}">
                <a16:creationId xmlns:a16="http://schemas.microsoft.com/office/drawing/2014/main" xmlns="" id="{CE95EEE0-3CF6-42A5-B73A-BEB00267C057}"/>
              </a:ext>
            </a:extLst>
          </p:cNvPr>
          <p:cNvSpPr/>
          <p:nvPr/>
        </p:nvSpPr>
        <p:spPr>
          <a:xfrm>
            <a:off x="288544" y="699003"/>
            <a:ext cx="6302756" cy="9059852"/>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O dinheiro do trabalho na roça é dividido para a casa. Para comprar roupas e manter o autocuidado, geralmente a mulher usa o dinheiro que recebe dos contratos temporários das empresas de uva que trabalha, nos períodos de safra. Mas apesar de tudo, ela afirmou que hoje vive em paz, tem liberdade, que o marido a respeita. Asa Branca é muito vaidosa. Sempre anda com os cabelos arrumados, unhas perfeitas e muito bem vestida.</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Infelizmente, a mesma situação não ocorreu no primeiro relacionamento vivido com o pai de Beija- flor. Durante o namoro, o homem se mostrava muito diferente. Carinho e atenção integram o seu repertório durante o namoro e fazia mil juras de amor a moça. – Era aquela coisa, quando a gente não conhece as pessoas, acha tudo às mil maravilhas. Você vai conhecendo aos poucos esta pessoa e vendo quem realmente ela é- descreveu Asa Branca.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 família era contrária a união. A mãe já desconfiava de que ele não seria um bom marido. O instinto maternal falou alto. Mesmo assim, Asa Branca insistiu no relacionamento e foi morar com o ex-companheiro. No período de gravidez, o homem apresentou para a esposa uma nova face, de carinhoso a extremamente agressivo. Meio envergonhada, ela admitiu que sofria violência física e que por isso, decidiu dar um basta na relação. Ele era muito ciumento com a esposa. Inventava histórias, dizia que ela tinha outros homens, não a deixava visitar os pais e por isso, afastou-se de todas as  amizades.</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Ainda na gestação, o homem tentou agredi-la, mas ela revidou. - Ele me dava macho direito, eu grávida e ele me dando macho. Ele vinha em cima de mim, aí chegou um certo tempo que eu enfrentei ele, porque eu não ia deixar ele me bater e ficar quieta. Aí quando eu comecei a enfrentar, ele foi cedendo, mas só que não mudava, nunca mudou. Aí chegou um certo tempo que eu não quis mais ele. Abusei a cara dele- Afirmou a trabalhadora.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O agressor tinha ciúmes até das roupas que ela usava. Não podia usar short curto ou colado no corpo, que o homem surtava. Ela contou que uma vez, após o nascimento da filha, deixou a criança com a mãe e decidiu visitar uma amiga, em uma casa bem próxima da sua residência. O homem furioso não a deixou sair. Se colocou na sua frente e rasgou a roupa que estava vestida.</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57362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xmlns="" id="{F940224A-91ED-4096-81F8-154518249A8D}"/>
              </a:ext>
            </a:extLst>
          </p:cNvPr>
          <p:cNvGrpSpPr/>
          <p:nvPr/>
        </p:nvGrpSpPr>
        <p:grpSpPr>
          <a:xfrm>
            <a:off x="0" y="-110123"/>
            <a:ext cx="6874731" cy="9807147"/>
            <a:chOff x="0" y="-169757"/>
            <a:chExt cx="6874731" cy="9807147"/>
          </a:xfrm>
        </p:grpSpPr>
        <p:grpSp>
          <p:nvGrpSpPr>
            <p:cNvPr id="6" name="Agrupar 5">
              <a:extLst>
                <a:ext uri="{FF2B5EF4-FFF2-40B4-BE49-F238E27FC236}">
                  <a16:creationId xmlns:a16="http://schemas.microsoft.com/office/drawing/2014/main" xmlns="" id="{BEAE6A40-A1D5-4055-80ED-4D5897ED4242}"/>
                </a:ext>
              </a:extLst>
            </p:cNvPr>
            <p:cNvGrpSpPr/>
            <p:nvPr/>
          </p:nvGrpSpPr>
          <p:grpSpPr>
            <a:xfrm>
              <a:off x="5526156" y="-169757"/>
              <a:ext cx="1331843" cy="999925"/>
              <a:chOff x="5445979" y="-152402"/>
              <a:chExt cx="1428750" cy="1295392"/>
            </a:xfrm>
          </p:grpSpPr>
          <p:sp>
            <p:nvSpPr>
              <p:cNvPr id="10" name="Seta: para Cima 9">
                <a:extLst>
                  <a:ext uri="{FF2B5EF4-FFF2-40B4-BE49-F238E27FC236}">
                    <a16:creationId xmlns:a16="http://schemas.microsoft.com/office/drawing/2014/main" xmlns="" id="{5906755E-A512-434B-9B7F-77A9BAD4217F}"/>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Picture 20" descr="Imagem relacionada">
                <a:extLst>
                  <a:ext uri="{FF2B5EF4-FFF2-40B4-BE49-F238E27FC236}">
                    <a16:creationId xmlns:a16="http://schemas.microsoft.com/office/drawing/2014/main" xmlns="" id="{D2D11284-6BCD-4F77-89B9-10CAB2C5C2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Agrupar 6">
              <a:extLst>
                <a:ext uri="{FF2B5EF4-FFF2-40B4-BE49-F238E27FC236}">
                  <a16:creationId xmlns:a16="http://schemas.microsoft.com/office/drawing/2014/main" xmlns="" id="{5D6AE7A7-FFF0-4CD3-94E0-674E139904A0}"/>
                </a:ext>
              </a:extLst>
            </p:cNvPr>
            <p:cNvGrpSpPr/>
            <p:nvPr/>
          </p:nvGrpSpPr>
          <p:grpSpPr>
            <a:xfrm>
              <a:off x="0" y="9568809"/>
              <a:ext cx="6874731" cy="68581"/>
              <a:chOff x="-1" y="9414509"/>
              <a:chExt cx="6874731" cy="68581"/>
            </a:xfrm>
          </p:grpSpPr>
          <p:sp>
            <p:nvSpPr>
              <p:cNvPr id="8" name="Seta: para Cima 7">
                <a:extLst>
                  <a:ext uri="{FF2B5EF4-FFF2-40B4-BE49-F238E27FC236}">
                    <a16:creationId xmlns:a16="http://schemas.microsoft.com/office/drawing/2014/main" xmlns="" id="{F565E678-2031-4CA2-A121-EE7CA29911C2}"/>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9" name="Conector reto 8">
                <a:extLst>
                  <a:ext uri="{FF2B5EF4-FFF2-40B4-BE49-F238E27FC236}">
                    <a16:creationId xmlns:a16="http://schemas.microsoft.com/office/drawing/2014/main" xmlns="" id="{01C0462B-0519-4908-A772-9947F55DFD99}"/>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2" name="CaixaDeTexto 11">
            <a:extLst>
              <a:ext uri="{FF2B5EF4-FFF2-40B4-BE49-F238E27FC236}">
                <a16:creationId xmlns:a16="http://schemas.microsoft.com/office/drawing/2014/main" xmlns="" id="{035EE733-1AC2-4E8F-8E00-50584EBEA18B}"/>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51</a:t>
            </a:r>
          </a:p>
        </p:txBody>
      </p:sp>
      <p:sp>
        <p:nvSpPr>
          <p:cNvPr id="13" name="Retângulo 12">
            <a:extLst>
              <a:ext uri="{FF2B5EF4-FFF2-40B4-BE49-F238E27FC236}">
                <a16:creationId xmlns:a16="http://schemas.microsoft.com/office/drawing/2014/main" xmlns="" id="{202E6C50-C6DD-4945-8F32-C20B3603116E}"/>
              </a:ext>
            </a:extLst>
          </p:cNvPr>
          <p:cNvSpPr/>
          <p:nvPr/>
        </p:nvSpPr>
        <p:spPr>
          <a:xfrm>
            <a:off x="246513" y="777998"/>
            <a:ext cx="6364974" cy="8989256"/>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 Ele já rasgou uma roupa minha no meu corpo. Fiquei apavorada. Depois disso ele vivia rasgando minhas roupas. Ele dizia que mulher dele não usava roupa colada. Ganhei outro short e ele, novamente rasgou no meu corpo- explicou a mulher triste.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Conforme já citado, Andorinha, mãe de Asa Branca, era contraria a união do casal. Por morarem em residências próximas, Andorinha participou de muitas brigas vivenciadas pela filha, chegando inclusive a agredir o genro para defender Asa Branca.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Parti para cima dele várias vezes e não me arrependo. Não tenho medo de homem. Mas ele nunca mudou. Graças a Deus ela tomou consciência e se separou dele- explicou Andorinha.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Asa Branca tinha medo que seu marido fizesse algo grave contra a sua mãe. Temia que ele a espancasse, mas ele nuca teve coragem de agredi-la ou revidar os ataques. Devido ao cenário que via na casa de amigos e parentes e inclusive com a mãe, Asa Branca tomou consciência de que precisava sair daquela relação abusiva. O apoio de Andorinha foi fundamental.</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 Eu achava assim, eu tenho que gostar primeiro de mim para depois gostar dos outros. Se eu ficasse naquela vida, aí eu estaria me desvalorizando e valorizando ele e eu não podia. Nessa época, eu já tinha 18 para 19 anos e não queria viver assim para o resto da vida. Eu saí da casa da minha mãe porque presenciei muitas brigas, então decidi dar um basta e me separei dele- contou a trabalhadora.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Como Asa Branca tinha o apoio da mãe, em nenhum momento se importou com o que as pessoas iriam dizer a seu respeito. Ela comentou que não tinha medo de trabalhar, que iria sustentar a filha sozinha, como fez por um período, até se permitir dar mais uma chance para o coração, casando-se novamente, mas desta vez na igreja. Porém, após a separação, Asa Branca não teve paz. O ex-companheiro a perseguia. Ela não se importava, até o dia que ele passou a representar uma grande ameaça para sua liberdade.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Um dia, ele a chamou para conversar em uma rua próxima a residência de Asa Branca. Já tinha quase seis meses da separação e o segundo filho do casal estava com a mesma idade. A mulher confiou no convite do ex-marido. Achou que iriam tratar da </a:t>
            </a:r>
            <a:r>
              <a:rPr lang="pt-BR" sz="1200" dirty="0">
                <a:latin typeface="Arial" panose="020B0604020202020204" pitchFamily="34" charset="0"/>
                <a:cs typeface="Arial" panose="020B0604020202020204" pitchFamily="34" charset="0"/>
              </a:rPr>
              <a:t>ajuda de custo que ele dava para as crianças. Asa Branca conta que ele queria reatar o relacionamento e ela se negou. </a:t>
            </a:r>
          </a:p>
        </p:txBody>
      </p:sp>
    </p:spTree>
    <p:extLst>
      <p:ext uri="{BB962C8B-B14F-4D97-AF65-F5344CB8AC3E}">
        <p14:creationId xmlns:p14="http://schemas.microsoft.com/office/powerpoint/2010/main" val="864860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DDAD2286-81F3-49A0-8A13-FBC35680DD39}"/>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D39C3A64-F1C9-4497-B1CD-56A3594CAF68}"/>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5BE81532-C591-43E0-9A44-E9FD05A95536}"/>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F5214AD5-8338-4146-B121-2233A7512B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C95CAC31-2D18-4902-A956-961A4EA9D169}"/>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F05B1F69-B6FC-4581-B601-CE6CED8DD37E}"/>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F6AB7F32-0FD3-45FF-99CB-4B391BCA54B1}"/>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C236C8D4-673F-43A4-AE38-2154A6167605}"/>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52</a:t>
            </a:r>
          </a:p>
        </p:txBody>
      </p:sp>
      <p:sp>
        <p:nvSpPr>
          <p:cNvPr id="12" name="Retângulo 11">
            <a:extLst>
              <a:ext uri="{FF2B5EF4-FFF2-40B4-BE49-F238E27FC236}">
                <a16:creationId xmlns:a16="http://schemas.microsoft.com/office/drawing/2014/main" xmlns="" id="{B7B8F26D-4E73-4604-9F35-4FF69ED8202F}"/>
              </a:ext>
            </a:extLst>
          </p:cNvPr>
          <p:cNvSpPr/>
          <p:nvPr/>
        </p:nvSpPr>
        <p:spPr>
          <a:xfrm>
            <a:off x="310350" y="1105716"/>
            <a:ext cx="6392518" cy="7777450"/>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Ele ficou irritado e a surpreendeu com um murro no rosto. Asa Branca desmaiou. Acordou nos braços dos vizinhos, que presenciaram a cena e vieram socorrê-la. A situação não foi pior, segundo os relatos de amigos, porque um senhor estava passando pelo local e quando viu a cena, correu até o lugar, segurou o ex-marido que estava tomado pela fúria e pediu socorro para as pessoas que estavam passando.</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 Ele achava era meu dono, que eu tinha a obrigação de estar com ele. Ele me queria de volta e eu não quis, por isso que levei um murro- contou a trabalhadora.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Os vizinhos levaram Asa Branca para casa. A mãe cuidou dos ferimentos que demoraram a cicatrizar. Ela não o denunciou. Na verdade, achou melhor manter distância.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–Eu pensava totalmente diferente. Eu queria sair de boa. Ele nunca me ameaçou, graças a Deus. Depois da separação ele me procurou, mas eu não quis saber. Hoje a gente se fala, se tiver algum problema com a minha menina, se precisar eu falo. Se não, eu resolvo. Mas não tenho raiva dele não- relatou Asa Branca.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Depois deste trágico episódio de agressão, a trabalhadora não teve mais nenhum contato com o ex. A relação turbulenta resultou no nascimento de dois filhos, o segundo morreu após a última agressão. Asa Branca não quis dar detalhes sobre os motivos da morte da criança. Após 20 anos ainda doía muito a perca do filho. Somente explicou que o menino nasceu doente e eles não conseguiram salvá-lo. A trabalhadora, traumatizada com todos os acontecimentos, se fechou para o mundo por um período. Após um tempo, decidiu dar uma nova chance para a vida e para o coração.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Oito meses após o ocorrido, Asa Branca conheceu seu atual companheiro e casou-se. Porém as marcas da violência ainda estão presentes em sua vida de forma indireta. Agora é ela, na condição de mãe, que se preocupa com a situação da filha Beija-Flor, hoje com 22 anos, que também passou por situações traumáticas de violência doméstica, mas diferente da avó e da mãe, a menina não consegue se libertar do relacionamento, pois, apesar das agressões, ama o companheiro. E quem pode ser condenado por amar?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10426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593CB707-0229-4B93-B9D6-C8B11987E37F}"/>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9A1FE2F2-63DA-4C58-AC5B-F220E8B6B0E5}"/>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0417C4C3-8379-423F-A087-512B9A56705B}"/>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730D2238-56EF-4255-9706-357727B5D4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DE57DA89-D18B-43F2-AE6A-27ECB2C769DF}"/>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EDF14A2D-D1F9-49A3-A327-2ADF8550D26E}"/>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8C6708A6-4C5A-46C1-9EFF-F34C6C63432C}"/>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EFC682F5-54B2-4FFC-939F-FAF79A850BA2}"/>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53</a:t>
            </a:r>
          </a:p>
        </p:txBody>
      </p:sp>
      <p:sp>
        <p:nvSpPr>
          <p:cNvPr id="12" name="Retângulo 11">
            <a:extLst>
              <a:ext uri="{FF2B5EF4-FFF2-40B4-BE49-F238E27FC236}">
                <a16:creationId xmlns:a16="http://schemas.microsoft.com/office/drawing/2014/main" xmlns="" id="{6ABF583E-E1A4-4133-A9B2-22A0FC0E7801}"/>
              </a:ext>
            </a:extLst>
          </p:cNvPr>
          <p:cNvSpPr/>
          <p:nvPr/>
        </p:nvSpPr>
        <p:spPr>
          <a:xfrm>
            <a:off x="269494" y="889803"/>
            <a:ext cx="6319011" cy="8746946"/>
          </a:xfrm>
          <a:prstGeom prst="rect">
            <a:avLst/>
          </a:prstGeom>
        </p:spPr>
        <p:txBody>
          <a:bodyPr wrap="square">
            <a:spAutoFit/>
          </a:bodyPr>
          <a:lstStyle/>
          <a:p>
            <a:pPr algn="ctr">
              <a:lnSpc>
                <a:spcPct val="150000"/>
              </a:lnSpc>
              <a:spcAft>
                <a:spcPts val="800"/>
              </a:spcAft>
            </a:pPr>
            <a:r>
              <a:rPr lang="pt-BR" b="1" dirty="0">
                <a:latin typeface="Arial" panose="020B0604020202020204" pitchFamily="34" charset="0"/>
                <a:ea typeface="Calibri" panose="020F0502020204030204" pitchFamily="34" charset="0"/>
                <a:cs typeface="Times New Roman" panose="02020603050405020304" pitchFamily="18" charset="0"/>
              </a:rPr>
              <a:t>***</a:t>
            </a:r>
            <a:endParaRPr lang="pt-BR" b="1"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Enquanto conversava com a sua avó, Beija flor me observava atenta e desconfiada. Prestou atenção em cada pergunta realizada para pesquisa. Ela tem um filho de oito meses que estava com Asa branca, na porta da residência, para não chamar a atenção dos vizinhos para a entrevista e os relatos que seriam desabafados no momento.  Andorinha fez questão de que a neta participasse da entrevista. Tinha esperança que a conversa pudesse ajudá-la a mudar de opinião.</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Em alguns momentos fiz questionamentos sobre os dispositivos de proteção a mulher, vítima de violência para a avó, e a neta se mostrou muito interessada. Cada questionamento com resposta negativa da entrevistada, eu tentava explicar para ela o que era cada mecanismo ou os tipos de violência e novamente refazia a pergunta para analisar os resultados. A menina demonstrou interesse em saber mais informações a respeito da Lei Maria da Penha e da Ronda e a curiosidade a motivou em participar da entrevista.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Ela sentou-se do meu lado com um sorriso no rosto e disse que já sabia todas as perguntas e respostas. Expliquei que teria que refazê-las para o levantamento que estava fazendo para a construção dos resultados da pesquisa de mestrado do qual estava realizando. Ela olhou para mim com muita inocência e falou:</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Meu sonho é fazer faculdade, sabe? Eu terminei o terceiro ano. Mas eu já me formei. Olha meu filho ali. – Falou com um sorriso e ao mesmo tempo com uma tristeza no olhar.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Com 22 anos e um rostinho de criança, não dá para imaginar os problemas que essa menina já enfrentou. Seus olhos curiosos revelam a inocência de um amor que lhe causaria muita dor, mas que ela não consegue se desvencilhar. A família não nunca consentiu o relacionamento, pois o rapaz não tinha um bom histórico na comunidade e depois que foi morar em Juazeiro, a situação somente piorou. Ela, com a pureza de um Beija-Flor, ainda acredita na mudança do seu ex-companheiro,  na possibilidade dos dois voltem a viver juntos. Sua mãe, Asa Branca, tem muito medo deste sonho. Ela explicou que o rapaz é muito violento, tem envolvimento com drogas e teme pela vida da filha.</a:t>
            </a:r>
            <a:endParaRPr lang="pt-BR" sz="1200" dirty="0"/>
          </a:p>
        </p:txBody>
      </p:sp>
    </p:spTree>
    <p:extLst>
      <p:ext uri="{BB962C8B-B14F-4D97-AF65-F5344CB8AC3E}">
        <p14:creationId xmlns:p14="http://schemas.microsoft.com/office/powerpoint/2010/main" val="11808301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C3C9B0E9-3A1C-4A4F-B5A4-93B17D427604}"/>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478A3128-43B0-46BC-9991-DF8E63CE5E62}"/>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46174604-ECB8-4A98-A5CB-270935FFFCD6}"/>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9C43A4A7-031A-46A4-955A-2C2CE7B628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16B119E2-170A-4F34-A400-8BE6F056730D}"/>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767842E6-1CD1-402A-BFFE-9FBE1098DF47}"/>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8B021A6E-317E-4C77-91BF-F19F2D542390}"/>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95ADF29D-4FC3-4D99-B01A-BB2313B96C5F}"/>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54</a:t>
            </a:r>
          </a:p>
        </p:txBody>
      </p:sp>
      <p:sp>
        <p:nvSpPr>
          <p:cNvPr id="12" name="Retângulo 11">
            <a:extLst>
              <a:ext uri="{FF2B5EF4-FFF2-40B4-BE49-F238E27FC236}">
                <a16:creationId xmlns:a16="http://schemas.microsoft.com/office/drawing/2014/main" xmlns="" id="{F0A5EAE1-6703-460B-B3FD-4D1F3244FCBB}"/>
              </a:ext>
            </a:extLst>
          </p:cNvPr>
          <p:cNvSpPr/>
          <p:nvPr/>
        </p:nvSpPr>
        <p:spPr>
          <a:xfrm>
            <a:off x="171450" y="632668"/>
            <a:ext cx="6438899" cy="8782854"/>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Na entrevista, Beija-Flor revelou que não sabia o que era a violência patrimonial e após as explicações, comentou que já tinha sofrido e que foi um episódio que marcou a sua vida.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Beija-flor se apaixonou por esse rapaz aos 17 anos. Namoraram por um ano na comunidade. Por mais que a família e amigos aconselhassem a moça quanto a índole do namorado, ela não ouvia ninguém.  Certo dia recebeu um convite: fugir da comunidade e morar na cidade. Era uma proposta tentadora, afinal realizaria o seu maior sonho. Sem o consentimento da família, arrumou as bolsas e foi embora, viver uma nova vida ao lado do amado.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Em Juazeiro, o casal morou em um bairro de periferia. A princípio ela não se importava de estar sozinha na cidade, tinha ele como companheiro e era isso que importava. A família ficou sabendo do seu paradeiro pouco tempo depois, mas ela não quis passar o endereço. Segundo Asa Branca, foram meses de muita aflição, sem ter ideia de onde a filha estava, ou se ela estava bem. O casal viveu seis meses sem problemas. Ela não trabalhava fora de casa. Na época, largou o curso secundário na comunidade para viver com o companheiro. Conseguiu terminar o curso há um ano em Juazeiro. Após seis meses, o conto de fadas se tornou em um terrível pesadelo, que demorou muito para chegar ao fim. O rapaz rompia a relação sem motivos e depois reatavam. Ele a agredia com empurrões, tapas, murros. A menina não aguentou a situação e retornou para a casa dos pais, que acolheram com muito amor.</a:t>
            </a:r>
            <a:r>
              <a:rPr lang="pt-BR" sz="1200" dirty="0">
                <a:latin typeface="Calibri" panose="020F0502020204030204" pitchFamily="34" charset="0"/>
                <a:ea typeface="Calibri" panose="020F0502020204030204" pitchFamily="34" charset="0"/>
                <a:cs typeface="Times New Roman" panose="02020603050405020304" pitchFamily="18" charset="0"/>
              </a:rPr>
              <a:t> </a:t>
            </a:r>
            <a:r>
              <a:rPr lang="pt-BR" sz="1200" dirty="0">
                <a:latin typeface="Arial" panose="020B0604020202020204" pitchFamily="34" charset="0"/>
                <a:ea typeface="Calibri" panose="020F0502020204030204" pitchFamily="34" charset="0"/>
                <a:cs typeface="Times New Roman" panose="02020603050405020304" pitchFamily="18" charset="0"/>
              </a:rPr>
              <a:t>Ele não se conformou com o abandono. Ao descobrir que Beija-Flor estava na comunidade, voltou para sua antiga residência e passou a persegui-la na escola, com promessas de mudanças e juras de amor</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Aí quando eu ia para a escola de noite, ele tomava a minha frente, ficava com a moto parada na estrada. Aí dizia que me amava, queria me beijar à força, aí ficava aquele negócio, abraça, beija, e quando você gosta, você acaba cedendo... - explicou a moça.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A família não queria que ela voltasse a viver com ele, mas Beija-Flor é uma menina muito destemida, intensa e teimosa, que queria viver o momento, a felicidade que tanto sonhava. Reataram o namoro as escondidas. Foram dois anos de encontros nos horários das aulas para ninguém desconfiar, especialmente a mãe e a avó. Ela queria que ele mudasse de vida, conseguisse um trabalho honesto.  Ele se recusava. O assunto causou </a:t>
            </a:r>
            <a:endParaRPr lang="pt-BR" sz="1200" dirty="0"/>
          </a:p>
        </p:txBody>
      </p:sp>
    </p:spTree>
    <p:extLst>
      <p:ext uri="{BB962C8B-B14F-4D97-AF65-F5344CB8AC3E}">
        <p14:creationId xmlns:p14="http://schemas.microsoft.com/office/powerpoint/2010/main" val="4615437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AAF5AA44-50FE-4082-BD1F-429C020334E3}"/>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FA86BBEA-6770-40B4-A8BE-E67D3D4B742C}"/>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01C7A3B3-6EDF-4367-94F6-885654B984F0}"/>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5E881BA0-C9D8-48FC-A024-20A5767FED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2E97D3A4-F9B0-4082-87A3-55033F0B6FF2}"/>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DB332119-EAC3-4752-985B-8A854B23FCC4}"/>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A017065D-A5AF-409F-815E-C89D67C571F7}"/>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ECE389AD-65B1-4B08-AE0D-2A91F9E8B6D6}"/>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55</a:t>
            </a:r>
          </a:p>
        </p:txBody>
      </p:sp>
      <p:sp>
        <p:nvSpPr>
          <p:cNvPr id="12" name="Retângulo 11">
            <a:extLst>
              <a:ext uri="{FF2B5EF4-FFF2-40B4-BE49-F238E27FC236}">
                <a16:creationId xmlns:a16="http://schemas.microsoft.com/office/drawing/2014/main" xmlns="" id="{33788E14-2E76-45A1-ABB4-B394C75BF4BC}"/>
              </a:ext>
            </a:extLst>
          </p:cNvPr>
          <p:cNvSpPr/>
          <p:nvPr/>
        </p:nvSpPr>
        <p:spPr>
          <a:xfrm>
            <a:off x="266079" y="1093399"/>
            <a:ext cx="6359301" cy="8331448"/>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intensas brigas entre o casal, resultando na separação por um ano. Mais uma recaída fez o casal reatar, mas desta vez, Beija –flor engravidou. Por um tempo a moça acreditou na falsa ilusão de que a criança faria o rapaz mudar, então ela decidiu morar com ele na cidade novamente. A situação se agravou. O rapaz ficou ainda mais violento. Muitas vezes a agrediu grávida, deixava em seu corpo marcas e abandonava a moça sozinha por vários dias e até semanas.</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 Ele me deixava sozinha direto e aí, quando eu ia reclamar, ele vinha para cima de mim, e me dava chute, murro. Só não batia na barriga, mas chutava as pernas, os braços... Ele não bebia. Fazia porque queria.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O casal vivia em um apartamento que ficava em cima da residência da sogra. A situação fez com a menina passasse por maus bocados. A sogra não gostava de Beija-flor, fazia da vida dela um inferno. Toda as brigas vivenciadas pelo casal, a mulher se metia e sempre ficava do lado do agressor. Espalhava por toda a vizinhança a vida que os dois levavam. Em nenhum momento demonstrou carinho ou atenção pela gestação da menina, e até mesmo quando a criança nasceu, a mulher permanecia fria com o neto.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Todas as vezes que Beija-Flor percebia que o marido iria sumir, tentava impedi-lo sem muito sucesso. Na maioria das vezes, o homem reagia com agressões físicas no rosto, empurrões e chutes. A sogra sempre achava que a culpa era da menina. Observava tudo e não reagia.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 Às vezes ele dava um murro, um empurrão, não importava se tinha uma criança em minha barriga. Já fiquei com o braço todo roxo. Eu tinha foto, mas ele quebrou meu celular, aí perdeu tudo. Ele me deu um murro no queixo uma vez, que passei o mês inteiro sentindo problemas no local. Ele já rasgou a minha roupa no corpo e eu já rasguei a dele também- Afirmou a menina.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O rapaz arranjou outra mulher e fazia Beija-Flor passar por constantes humilhações. Rasgava roupas, quebrava objetos, além das agressões físicas que eram diárias, em casa, na frente de amigos, na rua...  Ela não podia sair sozinha que o homem tinha ataques de ciúmes. Xingava-a, mandava-a embora, dizia que ela não tinha direitos.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7536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2A0A06F2-9CD9-4294-A166-16E77C9C72E0}"/>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4AE0F4FA-3747-4F27-860C-E9C6931D2EF8}"/>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F8D95967-BE3F-4A6E-8B46-D745DB6FCA11}"/>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0B60A9E8-8B85-4038-A714-3ABE8C75A5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2F9EE1DB-3D9F-4B43-BB75-1F696FDBB20A}"/>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812D3DF3-239D-4546-9B88-613682A61075}"/>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70072D91-CAEC-44CB-BA9B-2775F22ADFB1}"/>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2E103258-E25C-4E48-8228-1B588B7DFB8F}"/>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56</a:t>
            </a:r>
          </a:p>
        </p:txBody>
      </p:sp>
      <p:sp>
        <p:nvSpPr>
          <p:cNvPr id="12" name="Retângulo 11">
            <a:extLst>
              <a:ext uri="{FF2B5EF4-FFF2-40B4-BE49-F238E27FC236}">
                <a16:creationId xmlns:a16="http://schemas.microsoft.com/office/drawing/2014/main" xmlns="" id="{A97E2E9F-A4F4-42AA-B936-F0EA9445F9F8}"/>
              </a:ext>
            </a:extLst>
          </p:cNvPr>
          <p:cNvSpPr/>
          <p:nvPr/>
        </p:nvSpPr>
        <p:spPr>
          <a:xfrm>
            <a:off x="269494" y="1030646"/>
            <a:ext cx="6319011" cy="8505855"/>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Uma vez, a moça esperou até tarde pelo companheiro para jantar. Quando ele chegou, estava muito irritado. A menina pediu dinheiro a ele, e que ficasse de olho no filho, que estava dormindo, enquanto ela iria comprar um lanche em um local bem perto da residência do casal. Antes de terminar de comer, o companheiro de Beija-Flor ligou furioso, exigindo que ela voltasse para casa. Ela se preocupou com a criança e decidiu adiantar a comida. Era onze da noite. Perto da casa do casal, tinha pedras grandes, de uma construção que estava sendo realizada próximo do local. Durante o caminho, ela ouviu o choro de uma criança, reconheceu que era do filho e saiu desesperada, sem entender o que a criança estava fazendo ali em um local frio, escuro e sozinho.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Ele largou o menino onze horas da noite, de trás dos prédios, sozinho, sem camisa, em cima de uma pedra. Escutei meu filho chorando, voltei correndo, peguei o menino. Teve uma mulher que viu. Fiquei com tanta vergonha que passei uns dias sem sair de casa. Quando cheguei ele tinha sumido- afirmou Beija-Flor indignada.  Depois deste episódio, a menina  não confiava no ex-companheiro para cuidar do filho.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 menina não trabalhava fora do lar, dependia do marido. Teve a oportunidade de atuar como assalariada rural em uma empresa de uva de Juazeiro, por meio de contrato temporário. Foi um período curto, mas o suficiente para se sentir realizada.  Com o dinheiro do trabalho comprou tudo o que precisava e que era negligenciado pelo marido para ela e o bebê. Contou com ajuda da mãe e da avó para a compra dos objetos. Mesmo distantes, Andorinha e Asa Branca sempre apoiavam e davam a atenção a filha, mas chegaram ao ponto de evitar visitas, pois   Beija-Flor não ouvia seus conselhos. Sempre fazia tudo em nome do amor que sentia pelo rapaz.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Beija-Flor também viveu episódios de violência sexual. Ele a forçava a ter relações. Fazia ameaças, usava a força física para que o ato acontecesse. Ameaçava a vida da garota, caso ela gritasse...</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 Muitas vezes eu não queria ter relação com ele, aí ele me forçava. Eu dizia que ia gritar, ele tampava minha boca e dizia...  (a moça fez uma pausa, refletiu por cerca de trinta segundos. Estava envergonhada de contar aquela situação. Perguntei se ela queria continuar e confirmou que sim e desabafou com a voz de choro), “você não vai gritar não. </a:t>
            </a:r>
            <a:endParaRPr lang="pt-BR" sz="1200" dirty="0"/>
          </a:p>
        </p:txBody>
      </p:sp>
    </p:spTree>
    <p:extLst>
      <p:ext uri="{BB962C8B-B14F-4D97-AF65-F5344CB8AC3E}">
        <p14:creationId xmlns:p14="http://schemas.microsoft.com/office/powerpoint/2010/main" val="4193855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84F01E46-ACD3-43AB-A7A5-154337D5D03B}"/>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094DCF6E-9314-446B-89F7-8236BFCABE2D}"/>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E038E2D5-FB6F-4FD5-B8B7-7933975FD912}"/>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5167F9E4-6909-42CE-BD35-1E73540D45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45FBDCC6-A1BF-4813-BB91-C45C242CA2EF}"/>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BC36F18C-B30F-43B8-ABB8-4CD4C05E22FB}"/>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8487BDBC-95D1-4EC8-888A-8224600AE9B6}"/>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0270E301-C76B-43BA-9DF9-9343CECC8090}"/>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57</a:t>
            </a:r>
          </a:p>
        </p:txBody>
      </p:sp>
      <p:sp>
        <p:nvSpPr>
          <p:cNvPr id="12" name="Retângulo 11">
            <a:extLst>
              <a:ext uri="{FF2B5EF4-FFF2-40B4-BE49-F238E27FC236}">
                <a16:creationId xmlns:a16="http://schemas.microsoft.com/office/drawing/2014/main" xmlns="" id="{8FE640EC-EF9D-4659-BC54-5A1D830A707C}"/>
              </a:ext>
            </a:extLst>
          </p:cNvPr>
          <p:cNvSpPr/>
          <p:nvPr/>
        </p:nvSpPr>
        <p:spPr>
          <a:xfrm>
            <a:off x="196543" y="918885"/>
            <a:ext cx="6464913" cy="8505855"/>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Você é a minha mulher, tem que fazer sim” e não tinha jeito. Me sentia um lixo no final - relatou a moça muito triste.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Peguei em sua mão e tentei de alguma forma lhe dar força. Foi um momento muito difícil da entrevista. Suas mãos frias e trêmulas denunciavam o pavor que viveu durante estes momentos. Seus olhos marejavam em lágrimas. Os meus também, mas tive que me controlar e disfarçar tudo que estava sentido para conseguir lhe dar uma palavra de conforto. Houve um longo silêncio. Andorinha pegou água para nós duas e depois de cerca de quinze minutos, retomamos a conversa.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Passei vários dias péssima, me sentindo impotente em não poder, de forma imediata, ajudar Beija-Flor e as demais mulheres que vivem esse tipo de violência, que participaram dos levantamentos. Também não consegui dar continuidade a escrita da dissertação por um período. Foi muito difícil ouvir aqueles relatos. Foi difícil saber que aquela moça, com ar tão ingênuo e pueril, passou por tantas violências e ainda sim, foi apontada como culpada de todos os atos pelos familiares do marido e pela vizinhança. Passei a ela algumas informações sobre a delegacia da mulher de Juazeiro, as casas abrigo, a Lei e Ronda Maria da Penha, recomendei que ela buscasse o acompanhamento psicológico e jurídico do Centro Integrado de Atendimento à Mulher de Juazeiro.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Questionei porque ela não denunciava o agressor. Beija-flor explicou, com muita preocupação, que tinha medo da reação do ex-companheiro. Tinha medo da família dele fazer algo contra ela ou o filho, contra a avó e a mãe. Por isso se manteve em silêncio. A menina também confessou que gostava muito do rapaz e que não queria vê-lo preso. Ela relatou que uma vez decidiu ir na delegacia da mulher com a avó Andorinha. As duas viajaram para a cidade, com o propósito de denunciar o rapaz, mas antes de chegar ao local, Beija-Flor desistiu. Pensou muito no filho e não seguiu em frente com a denúncia.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Em muitas situações Beija-flor enfrentou a agressividade do ex-companheiro. Devolvia tapas, empurrões, chutes, rasgava as roupas dele. Já chegou a arranhá-lo com uma faca de cozinha, no braço e ameaça-lo de morte, após uma agressão em casa. Ficava triste em não ter móveis em sua residência. O rapaz quebrava tudo, independentemente de ter sido comprado por ele ou ela.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1280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C7D03249-B3B8-4871-A4FC-25616B3B41A5}"/>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52F4A143-6A9A-4160-B6F8-4C7547F0EB20}"/>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12C3A647-71AB-478D-9456-C462DAA52200}"/>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19D1C917-4E8E-4620-9168-C685263FB5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6323298D-07B3-45B5-891A-8CCEEFF7AC16}"/>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ABE159EC-EA86-49E2-8763-631873A26760}"/>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A59DB72D-8F2C-4027-BC77-DC6AFB803FCE}"/>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8B11FEB5-95A0-4024-8BA0-450CDC54584A}"/>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58</a:t>
            </a:r>
          </a:p>
        </p:txBody>
      </p:sp>
      <p:sp>
        <p:nvSpPr>
          <p:cNvPr id="12" name="Retângulo 11">
            <a:extLst>
              <a:ext uri="{FF2B5EF4-FFF2-40B4-BE49-F238E27FC236}">
                <a16:creationId xmlns:a16="http://schemas.microsoft.com/office/drawing/2014/main" xmlns="" id="{34169455-F489-4F26-BC50-D88AF113B337}"/>
              </a:ext>
            </a:extLst>
          </p:cNvPr>
          <p:cNvSpPr/>
          <p:nvPr/>
        </p:nvSpPr>
        <p:spPr>
          <a:xfrm>
            <a:off x="264379" y="718547"/>
            <a:ext cx="6362701" cy="9336851"/>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Em uma ocasião, Beija-Flor foi para um casamento de uma amiga próximo ao centro de Juazeiro. Levou o filho, pois não confiava em deixa-lo com o pai ou com a sogra. Ela chamou o marido, que se recusou a ir. Como tinha muito tempo que não se divertia, decidiu ir ao evento. Algumas horas depois recebeu várias ligações do ex-companheiro exigindo que ela voltasse para casa. Todas as vezes que atendia, dizia que não iria voltar. Ela não tinha medo de enfrenta-lo.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Após um surto, o rapaz pegou todas as roupas e calçados da menina e do filho, jogou no meio da rua, pegou uma tesoura, cortou algumas peças e manchou outras com maquiagem, água sanitária, esmalte, shampoo, cremes de pele. Ele abria cada recipiente e despejava sobre a pilha de roupas e retalhos, que estavam no meio da rua. A vizinhança observou o ato de loucura do rapaz e não fez nada.</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Novamente ele ligou para Beija-Flor e contou o que tinha feito com as roupas dela. Em desespero, a moça voltou para casa, sem se despedir de ninguém na festa e se deparou com o triste cenário. O rapaz e a sogra de Beija-Flor expulsaram ela de casa. A menina ameaçou chamar a polícia, mas a sogra impediu. A moça entrou em desespero. Sentou-se na calçada da casa, com o filho no colo e põe-se a chorar. Durante a conversa, Beija-Flor não conteve as lágrimas ao lembrar que todos os objetos que ela trabalhou duro para conquistar tinham sido destruídos pelo ex.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Hoje eu abro meu guarda roupa, eu não acho nada. É duro- a voz ficou trêmula e veio o choro. Segurei novamente em sua mão e dessa vez não conseguir conter a emoção.... Choramos.  Ficamos alguns momentos em silêncio. Dei um abraço forte na menina, que aos poucos foi se acalmando. A avó e a mãe observavam a cena da porta da sala, evitando que vizinhos entrassem na casa – Eu tinha esperança dele mudar, mas ele nunca mudou- relatou Beija-Flor enxugando as lágrimas com as mãos muito trêmulas.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Após o triste episódio, a menina retornou para a casa materna de forma definitiva. Foi recebida com muito amor e atenção. O bebê, hoje com oito meses, proporciona a alegria da família. Todavia, as sombras e cicatrizes da violência ficaram marcadas em Beija-Flor. As agressões causaram-lhe um forte dano psicológico, baixou sua autoestima e lhe retirou a alegria de viver. Ela confessou que se achava feia. Gostava muito de andar bem vestida, e chamava a atenção com a sua beleza. Hoje, ao se olhar no espelho, não consegue se ver bem. Sonha em dar continuidade aos estudos, de entrar em uma universidade.</a:t>
            </a:r>
            <a:endParaRPr lang="pt-BR" sz="1200" dirty="0"/>
          </a:p>
        </p:txBody>
      </p:sp>
    </p:spTree>
    <p:extLst>
      <p:ext uri="{BB962C8B-B14F-4D97-AF65-F5344CB8AC3E}">
        <p14:creationId xmlns:p14="http://schemas.microsoft.com/office/powerpoint/2010/main" val="12547538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CEE114A0-EB13-4CD1-A7D3-C76B298AC917}"/>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B8C8044B-C962-4E35-BD14-3C48B7A3DBCA}"/>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A84F976C-C27B-4A6D-95CA-918B88937A57}"/>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B9322B83-0494-425F-B418-69354A5C83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F334FF32-F492-4E40-8435-023543E3F175}"/>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DB2AECA7-152C-4D01-8420-0AB49B1E0C30}"/>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4A29990C-6C77-4CCC-BA07-FA7B9723E2D3}"/>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E848FD41-321F-41E9-9B85-4FB4CC2ABCEA}"/>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59</a:t>
            </a:r>
          </a:p>
        </p:txBody>
      </p:sp>
      <p:sp>
        <p:nvSpPr>
          <p:cNvPr id="12" name="Retângulo 11">
            <a:extLst>
              <a:ext uri="{FF2B5EF4-FFF2-40B4-BE49-F238E27FC236}">
                <a16:creationId xmlns:a16="http://schemas.microsoft.com/office/drawing/2014/main" xmlns="" id="{A153EC9E-8EBC-46CD-9493-E04C46A6539B}"/>
              </a:ext>
            </a:extLst>
          </p:cNvPr>
          <p:cNvSpPr/>
          <p:nvPr/>
        </p:nvSpPr>
        <p:spPr>
          <a:xfrm>
            <a:off x="210738" y="1095989"/>
            <a:ext cx="6436523" cy="4976683"/>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Se arrepende de não ter aproveitado a oportunidade quando voltou para a cidade. Ainda não conseguiu decidir o curso, mas deseja mudar de vida, porém ainda lhe falta coragem para seguir. Ela ama o agressor. Sonha que ele mude seus comportamentos para que possam viver felizes. Confessou que, caso ele mudasse de vida, voltaria para viverem juntos. A família e a vizinhança a condena. A mãe, Asa Branca ameaçou várias vezes em não mais intervir, caso ela voltasse para o ex-companheiro. A avó Andorinha, resiliente, aconselha a neta a seguir em frente, a  reagir, a lutar pela vida e pelo filho.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 violência doméstica mudou o destino dessas três mulheres, que sonhavam com um casamento feliz. As três carregam o silêncio sufocante e as cicatrizes profundas de agressões vivenciadas por gerações. As três sertanejas viram a mesma história se repetir e cada uma tentou, da sua forma, resolver este problema. São mulheres fortes, resistentes, resilientes que tiveram não somente o espelho partido dentro de casa, como também o coração, a vida e o silêncio de cada violência. Hoje, elas se recuperam, na paz do ambiente familiar, de todos esses momentos dolorosos, que ficarão para sempre marcados em suas memórias. Somente o tempo será o responsável por amenizar as dores, devolver a alegria, a vontade de viver dessas mulheres e tornar os voos de cada uma mais leves e tranquilos.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5634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Agrupar 25">
            <a:extLst>
              <a:ext uri="{FF2B5EF4-FFF2-40B4-BE49-F238E27FC236}">
                <a16:creationId xmlns:a16="http://schemas.microsoft.com/office/drawing/2014/main" xmlns="" id="{46ED54C9-19C4-47C9-8EE1-DA2565A0F0B0}"/>
              </a:ext>
            </a:extLst>
          </p:cNvPr>
          <p:cNvGrpSpPr/>
          <p:nvPr/>
        </p:nvGrpSpPr>
        <p:grpSpPr>
          <a:xfrm>
            <a:off x="0" y="-110123"/>
            <a:ext cx="6874731" cy="9807147"/>
            <a:chOff x="0" y="-169757"/>
            <a:chExt cx="6874731" cy="9807147"/>
          </a:xfrm>
        </p:grpSpPr>
        <p:grpSp>
          <p:nvGrpSpPr>
            <p:cNvPr id="27" name="Agrupar 26">
              <a:extLst>
                <a:ext uri="{FF2B5EF4-FFF2-40B4-BE49-F238E27FC236}">
                  <a16:creationId xmlns:a16="http://schemas.microsoft.com/office/drawing/2014/main" xmlns="" id="{4BF47E36-FF77-4240-89A9-B67D84B41A99}"/>
                </a:ext>
              </a:extLst>
            </p:cNvPr>
            <p:cNvGrpSpPr/>
            <p:nvPr/>
          </p:nvGrpSpPr>
          <p:grpSpPr>
            <a:xfrm>
              <a:off x="5526156" y="-169757"/>
              <a:ext cx="1331843" cy="999925"/>
              <a:chOff x="5445979" y="-152402"/>
              <a:chExt cx="1428750" cy="1295392"/>
            </a:xfrm>
          </p:grpSpPr>
          <p:sp>
            <p:nvSpPr>
              <p:cNvPr id="31" name="Seta: para Cima 30">
                <a:extLst>
                  <a:ext uri="{FF2B5EF4-FFF2-40B4-BE49-F238E27FC236}">
                    <a16:creationId xmlns:a16="http://schemas.microsoft.com/office/drawing/2014/main" xmlns="" id="{C10E0B9D-B812-452C-BEA7-136F4016CDDF}"/>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2" name="Picture 20" descr="Imagem relacionada">
                <a:extLst>
                  <a:ext uri="{FF2B5EF4-FFF2-40B4-BE49-F238E27FC236}">
                    <a16:creationId xmlns:a16="http://schemas.microsoft.com/office/drawing/2014/main" xmlns="" id="{9566A173-4D2D-456F-9257-2904F1CAFD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Agrupar 27">
              <a:extLst>
                <a:ext uri="{FF2B5EF4-FFF2-40B4-BE49-F238E27FC236}">
                  <a16:creationId xmlns:a16="http://schemas.microsoft.com/office/drawing/2014/main" xmlns="" id="{2BF1D586-5490-41A9-B9E2-29E92A385636}"/>
                </a:ext>
              </a:extLst>
            </p:cNvPr>
            <p:cNvGrpSpPr/>
            <p:nvPr/>
          </p:nvGrpSpPr>
          <p:grpSpPr>
            <a:xfrm>
              <a:off x="0" y="9568809"/>
              <a:ext cx="6874731" cy="68581"/>
              <a:chOff x="-1" y="9414509"/>
              <a:chExt cx="6874731" cy="68581"/>
            </a:xfrm>
          </p:grpSpPr>
          <p:sp>
            <p:nvSpPr>
              <p:cNvPr id="29" name="Seta: para Cima 28">
                <a:extLst>
                  <a:ext uri="{FF2B5EF4-FFF2-40B4-BE49-F238E27FC236}">
                    <a16:creationId xmlns:a16="http://schemas.microsoft.com/office/drawing/2014/main" xmlns="" id="{7A678F62-FA79-45E7-820F-51A60A6E87E8}"/>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0" name="Conector reto 29">
                <a:extLst>
                  <a:ext uri="{FF2B5EF4-FFF2-40B4-BE49-F238E27FC236}">
                    <a16:creationId xmlns:a16="http://schemas.microsoft.com/office/drawing/2014/main" xmlns="" id="{DF24E7CD-5AE4-4DE8-95F4-9A5F88F893FC}"/>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34" name="CaixaDeTexto 33">
            <a:extLst>
              <a:ext uri="{FF2B5EF4-FFF2-40B4-BE49-F238E27FC236}">
                <a16:creationId xmlns:a16="http://schemas.microsoft.com/office/drawing/2014/main" xmlns="" id="{843F295F-3E3A-43C8-9A3E-8F33CC60F9DF}"/>
              </a:ext>
            </a:extLst>
          </p:cNvPr>
          <p:cNvSpPr txBox="1"/>
          <p:nvPr/>
        </p:nvSpPr>
        <p:spPr>
          <a:xfrm>
            <a:off x="6212122" y="220315"/>
            <a:ext cx="645878" cy="369332"/>
          </a:xfrm>
          <a:prstGeom prst="rect">
            <a:avLst/>
          </a:prstGeom>
          <a:noFill/>
        </p:spPr>
        <p:txBody>
          <a:bodyPr wrap="square" rtlCol="0">
            <a:spAutoFit/>
          </a:bodyPr>
          <a:lstStyle/>
          <a:p>
            <a:r>
              <a:rPr lang="pt-BR" b="1" dirty="0">
                <a:solidFill>
                  <a:schemeClr val="bg1"/>
                </a:solidFill>
              </a:rPr>
              <a:t>06</a:t>
            </a:r>
          </a:p>
        </p:txBody>
      </p:sp>
      <p:sp>
        <p:nvSpPr>
          <p:cNvPr id="11" name="Retângulo 10">
            <a:extLst>
              <a:ext uri="{FF2B5EF4-FFF2-40B4-BE49-F238E27FC236}">
                <a16:creationId xmlns:a16="http://schemas.microsoft.com/office/drawing/2014/main" xmlns="" id="{340C0866-7DD9-41AE-964B-1704C8CA42B1}"/>
              </a:ext>
            </a:extLst>
          </p:cNvPr>
          <p:cNvSpPr/>
          <p:nvPr/>
        </p:nvSpPr>
        <p:spPr>
          <a:xfrm>
            <a:off x="308113" y="723381"/>
            <a:ext cx="6241774" cy="8608447"/>
          </a:xfrm>
          <a:prstGeom prst="rect">
            <a:avLst/>
          </a:prstGeom>
        </p:spPr>
        <p:txBody>
          <a:bodyPr wrap="square">
            <a:spAutoFit/>
          </a:bodyPr>
          <a:lstStyle/>
          <a:p>
            <a:pPr algn="just">
              <a:lnSpc>
                <a:spcPct val="150000"/>
              </a:lnSpc>
              <a:spcBef>
                <a:spcPts val="1200"/>
              </a:spcBef>
              <a:spcAft>
                <a:spcPts val="800"/>
              </a:spcAft>
            </a:pPr>
            <a:r>
              <a:rPr lang="pt-BR" sz="1200" dirty="0">
                <a:latin typeface="Arial" panose="020B0604020202020204" pitchFamily="34" charset="0"/>
                <a:ea typeface="Calibri" panose="020F0502020204030204" pitchFamily="34" charset="0"/>
              </a:rPr>
              <a:t>Os relatos mostram situações traumáticas vivenciadas dentro do lar, por mulheres, que romperam com o silêncio e </a:t>
            </a:r>
            <a:r>
              <a:rPr lang="pt-BR" sz="1200" dirty="0">
                <a:latin typeface="Arial" panose="020B0604020202020204" pitchFamily="34" charset="0"/>
                <a:ea typeface="Calibri" panose="020F0502020204030204" pitchFamily="34" charset="0"/>
                <a:cs typeface="Times New Roman" panose="02020603050405020304" pitchFamily="18" charset="0"/>
              </a:rPr>
              <a:t>decidiram dar um basta na situação, por conta própria, sem envolvimento da polícia ou da justiça. Infelizmente, muitas delas não acreditam na eficácia dos dispositivos de proteção, reconhecem que existem falhas, principalmente nos lugares onde o poder público demora a chegar ou que as políticas públicas não avançam. Algumas delas ainda estão passando pelo processo de autocuidado, recuperação da autoestima e do amor próprio, pois estiveram sozinhas durante todo este processo e não contaram com o apoio de amigos ou da família.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Bef>
                <a:spcPts val="1200"/>
              </a:spcBef>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Para garantir o sigilo de cada personagem, optei por utilizar o nome de pássaros do Sertão, que foram escolhidos de acordo com as características físicas, psicológicas e emocionais de cada entrevistada. Essas mulheres, deixaram transparecer para toda a comunidade e familiares, uma vida de aparências, regada a uma falsa felicidade conjugal, ao lado de um “companheiro”, considerado um bom homem, um cidadão “acima de qualquer suspeita”. Por muito tempo elas viveram engaioladas em seu próprio lar, forjando um belíssimo canto, para que ninguém suspeitasse da rotina de agressões que sofriam. Elas não podiam sair, e talvez, nem possam hoje voar livremente. No passado, estavam presas ao casamento, ao ideal de família perfeita, aos filhos e até mesmo ao amor que sentiam pelos ex-companheiros, afinal, quem pode ser julgada por amar? Hoje, após a libertação de um casamento infeliz, ainda vivem presas sob os olhos vigilantes dos agressores.</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Bef>
                <a:spcPts val="1200"/>
              </a:spcBef>
              <a:spcAft>
                <a:spcPts val="800"/>
              </a:spcAft>
            </a:pPr>
            <a:r>
              <a:rPr lang="pt-BR" sz="1200" i="1" dirty="0">
                <a:latin typeface="Arial" panose="020B0604020202020204" pitchFamily="34" charset="0"/>
                <a:ea typeface="Calibri" panose="020F0502020204030204" pitchFamily="34" charset="0"/>
                <a:cs typeface="Times New Roman" panose="02020603050405020304" pitchFamily="18" charset="0"/>
              </a:rPr>
              <a:t>Espelho Partido, Silêncio Quebrado</a:t>
            </a:r>
            <a:r>
              <a:rPr lang="pt-BR" sz="1200" dirty="0">
                <a:latin typeface="Arial" panose="020B0604020202020204" pitchFamily="34" charset="0"/>
                <a:ea typeface="Calibri" panose="020F0502020204030204" pitchFamily="34" charset="0"/>
                <a:cs typeface="Times New Roman" panose="02020603050405020304" pitchFamily="18" charset="0"/>
              </a:rPr>
              <a:t>, também agrega informações importantes sobre os mecanismos de enfrentamento à violência doméstica e familiar existentes em Juazeiro-BA  e no país, com o objetivo de reforçar a importância desses dispositivos, na prevenção e proteção à mulher, vítima  de violência. A obra </a:t>
            </a:r>
            <a:r>
              <a:rPr lang="pt-BR" sz="1200" dirty="0">
                <a:latin typeface="Arial" panose="020B0604020202020204" pitchFamily="34" charset="0"/>
                <a:ea typeface="Calibri" panose="020F0502020204030204" pitchFamily="34" charset="0"/>
              </a:rPr>
              <a:t>não pretende ser um instrumento de autoajuda e sim, de motivação e empoderamento para mulheres que vivenciam o ciclo da violência, e não conseguem se enxergar dentro desse processo, além de apresentar relatos de vítimas, que diante da ausência dos dispositivos de proteção nas comunidades, </a:t>
            </a:r>
            <a:r>
              <a:rPr lang="pt-BR" sz="1200" dirty="0">
                <a:latin typeface="Arial" panose="020B0604020202020204" pitchFamily="34" charset="0"/>
                <a:ea typeface="Calibri" panose="020F0502020204030204" pitchFamily="34" charset="0"/>
                <a:cs typeface="Times New Roman" panose="02020603050405020304" pitchFamily="18" charset="0"/>
              </a:rPr>
              <a:t>procuraram outras formas e soluções para o enfrentamento das agressões nos lares.</a:t>
            </a:r>
            <a:r>
              <a:rPr lang="pt-BR" sz="1200" dirty="0">
                <a:latin typeface="Arial" panose="020B0604020202020204" pitchFamily="34" charset="0"/>
                <a:ea typeface="Calibri" panose="020F0502020204030204" pitchFamily="34" charset="0"/>
              </a:rPr>
              <a:t> </a:t>
            </a:r>
            <a:endParaRPr lang="pt-BR" sz="1200" dirty="0"/>
          </a:p>
        </p:txBody>
      </p:sp>
    </p:spTree>
    <p:extLst>
      <p:ext uri="{BB962C8B-B14F-4D97-AF65-F5344CB8AC3E}">
        <p14:creationId xmlns:p14="http://schemas.microsoft.com/office/powerpoint/2010/main" val="30017219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D8CE6269-D966-48E0-93CF-A9FA39EAB8AE}"/>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6CA6631F-2514-44D6-AD2C-0C38DAF92ADB}"/>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9B82E240-2AE1-497F-B48F-E342F5CBBEBD}"/>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1FF728BF-2337-494B-BF77-0112AF4A42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144E37B6-2625-4CC8-B7DA-CBCED421CC0F}"/>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807282E8-E685-47D3-9A3D-B33995FBE151}"/>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9279A8A3-20A7-47A2-B7B3-8898EA64A467}"/>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E6F881B7-CFAA-4CE9-8B68-C19CC023EA8B}"/>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60</a:t>
            </a:r>
          </a:p>
        </p:txBody>
      </p:sp>
      <p:sp>
        <p:nvSpPr>
          <p:cNvPr id="14" name="Retângulo 13">
            <a:extLst>
              <a:ext uri="{FF2B5EF4-FFF2-40B4-BE49-F238E27FC236}">
                <a16:creationId xmlns:a16="http://schemas.microsoft.com/office/drawing/2014/main" xmlns="" id="{9C667CB6-8B63-4BFF-B102-04C91EC5614F}"/>
              </a:ext>
            </a:extLst>
          </p:cNvPr>
          <p:cNvSpPr/>
          <p:nvPr/>
        </p:nvSpPr>
        <p:spPr>
          <a:xfrm>
            <a:off x="196329" y="1203772"/>
            <a:ext cx="6465342" cy="1733808"/>
          </a:xfrm>
          <a:prstGeom prst="rect">
            <a:avLst/>
          </a:prstGeom>
        </p:spPr>
        <p:txBody>
          <a:bodyPr wrap="square">
            <a:spAutoFit/>
          </a:bodyPr>
          <a:lstStyle/>
          <a:p>
            <a:pPr algn="just">
              <a:spcAft>
                <a:spcPts val="800"/>
              </a:spcAft>
            </a:pPr>
            <a:r>
              <a:rPr lang="pt-BR" sz="2500" b="1" dirty="0">
                <a:latin typeface="Arial" panose="020B0604020202020204" pitchFamily="34" charset="0"/>
                <a:ea typeface="Calibri" panose="020F0502020204030204" pitchFamily="34" charset="0"/>
                <a:cs typeface="Times New Roman" panose="02020603050405020304" pitchFamily="18" charset="0"/>
              </a:rPr>
              <a:t> </a:t>
            </a:r>
            <a:endParaRPr lang="pt-BR" sz="2500" b="1" dirty="0">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pt-BR" sz="2500" b="1" dirty="0">
                <a:latin typeface="Arial" panose="020B0604020202020204" pitchFamily="34" charset="0"/>
                <a:ea typeface="Calibri" panose="020F0502020204030204" pitchFamily="34" charset="0"/>
                <a:cs typeface="Times New Roman" panose="02020603050405020304" pitchFamily="18" charset="0"/>
              </a:rPr>
              <a:t>A Rede de Atendimento e Enfrentamento à Violência Doméstica e Familiar contra a Mulher de Juazeiro –Ba</a:t>
            </a:r>
            <a:endParaRPr lang="pt-BR" sz="25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tângulo 14">
            <a:extLst>
              <a:ext uri="{FF2B5EF4-FFF2-40B4-BE49-F238E27FC236}">
                <a16:creationId xmlns:a16="http://schemas.microsoft.com/office/drawing/2014/main" xmlns="" id="{72113A8E-75A3-4CEF-94AA-878CEC07A538}"/>
              </a:ext>
            </a:extLst>
          </p:cNvPr>
          <p:cNvSpPr/>
          <p:nvPr/>
        </p:nvSpPr>
        <p:spPr>
          <a:xfrm>
            <a:off x="276455" y="1203772"/>
            <a:ext cx="1390189" cy="373757"/>
          </a:xfrm>
          <a:prstGeom prst="rect">
            <a:avLst/>
          </a:prstGeom>
        </p:spPr>
        <p:txBody>
          <a:bodyPr wrap="none">
            <a:spAutoFit/>
          </a:bodyPr>
          <a:lstStyle/>
          <a:p>
            <a:pPr algn="just">
              <a:lnSpc>
                <a:spcPct val="107000"/>
              </a:lnSpc>
              <a:spcAft>
                <a:spcPts val="800"/>
              </a:spcAft>
            </a:pPr>
            <a:r>
              <a:rPr lang="pt-BR" b="1" dirty="0">
                <a:latin typeface="Arial" panose="020B0604020202020204" pitchFamily="34" charset="0"/>
                <a:ea typeface="Calibri" panose="020F0502020204030204" pitchFamily="34" charset="0"/>
                <a:cs typeface="Times New Roman" panose="02020603050405020304" pitchFamily="18" charset="0"/>
              </a:rPr>
              <a:t>Capítulo V:</a:t>
            </a:r>
            <a:endParaRPr lang="pt-BR" sz="1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tângulo 15">
            <a:extLst>
              <a:ext uri="{FF2B5EF4-FFF2-40B4-BE49-F238E27FC236}">
                <a16:creationId xmlns:a16="http://schemas.microsoft.com/office/drawing/2014/main" xmlns="" id="{0756A0E7-4E84-4930-B865-066955CEF83D}"/>
              </a:ext>
            </a:extLst>
          </p:cNvPr>
          <p:cNvSpPr/>
          <p:nvPr/>
        </p:nvSpPr>
        <p:spPr>
          <a:xfrm>
            <a:off x="196329" y="3251549"/>
            <a:ext cx="6465342" cy="2278509"/>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 cidade de Juazeiro, localizada no Norte do estado da Bahia é considerada um dos principais polos brasileiros da fruticultura irrigada do Vale do São Francisco. O local se destaca na produção de frutas frescas para o mercado interno e externo. Juazeiro concentra uma população de 197.965 habitantes e PIB per capta de 15.599,24 R$, com atividades econômicas ligadas a agricultura, indústrias e serviços, de acordo com o Censo 2014. O município baiano foi um dos primeiros do interior do estado a receber os primeiros mecanismos de proteção e acolhimento a violência doméstica e familiar na Bahia, que atualmente trabalha em rede com diversos órgãos e entidades, como veremos a seguir.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Imagem 16">
            <a:extLst>
              <a:ext uri="{FF2B5EF4-FFF2-40B4-BE49-F238E27FC236}">
                <a16:creationId xmlns:a16="http://schemas.microsoft.com/office/drawing/2014/main" xmlns="" id="{72A27C86-517A-4F60-AE39-3F438C37223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1549" y="5611563"/>
            <a:ext cx="4554607" cy="3408842"/>
          </a:xfrm>
          <a:prstGeom prst="rect">
            <a:avLst/>
          </a:prstGeom>
          <a:noFill/>
          <a:ln>
            <a:noFill/>
          </a:ln>
        </p:spPr>
      </p:pic>
      <p:sp>
        <p:nvSpPr>
          <p:cNvPr id="18" name="Retângulo 17">
            <a:extLst>
              <a:ext uri="{FF2B5EF4-FFF2-40B4-BE49-F238E27FC236}">
                <a16:creationId xmlns:a16="http://schemas.microsoft.com/office/drawing/2014/main" xmlns="" id="{FD922B20-1128-4DDB-AE96-E081D11D8B5C}"/>
              </a:ext>
            </a:extLst>
          </p:cNvPr>
          <p:cNvSpPr/>
          <p:nvPr/>
        </p:nvSpPr>
        <p:spPr>
          <a:xfrm>
            <a:off x="762000" y="9020405"/>
            <a:ext cx="4764156" cy="528350"/>
          </a:xfrm>
          <a:prstGeom prst="rect">
            <a:avLst/>
          </a:prstGeom>
        </p:spPr>
        <p:txBody>
          <a:bodyPr wrap="square">
            <a:spAutoFit/>
          </a:bodyPr>
          <a:lstStyle/>
          <a:p>
            <a:pPr algn="ctr">
              <a:spcAft>
                <a:spcPts val="1000"/>
              </a:spcAft>
            </a:pPr>
            <a:r>
              <a:rPr lang="pt-BR" sz="1000" b="1" i="1" dirty="0">
                <a:solidFill>
                  <a:srgbClr val="44546A"/>
                </a:solidFill>
                <a:latin typeface="Arial" panose="020B0604020202020204" pitchFamily="34" charset="0"/>
                <a:ea typeface="Calibri" panose="020F0502020204030204" pitchFamily="34" charset="0"/>
                <a:cs typeface="Times New Roman" panose="02020603050405020304" pitchFamily="18" charset="0"/>
              </a:rPr>
              <a:t>Encontro da rede de enfrentamento à violência de Juazeiro</a:t>
            </a:r>
            <a:endParaRPr lang="pt-BR" sz="1000"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r>
              <a:rPr lang="pt-BR" sz="1000" b="1" i="1" dirty="0">
                <a:solidFill>
                  <a:srgbClr val="44546A"/>
                </a:solidFill>
                <a:latin typeface="Arial" panose="020B0604020202020204" pitchFamily="34" charset="0"/>
                <a:ea typeface="Calibri" panose="020F0502020204030204" pitchFamily="34" charset="0"/>
                <a:cs typeface="Times New Roman" panose="02020603050405020304" pitchFamily="18" charset="0"/>
              </a:rPr>
              <a:t>Fonte: divulgação CIAM 2019</a:t>
            </a:r>
            <a:endParaRPr lang="pt-BR" sz="1000"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1200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AA6763B9-7DB8-4A64-A6A3-DA4E7C0B3C99}"/>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E4E9B98F-AF6D-42B5-AF2B-DEC8C2DBD24E}"/>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2094E5D1-73A1-4DF4-8DE2-6C1D76B3EF6B}"/>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9B38FA9F-7CA9-41E9-8454-BFCA8844F9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1C88AD00-1A35-4C65-ACAC-3127126B5515}"/>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075EBAED-902A-41C5-99D9-D3FD4C282C3E}"/>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8FF22348-4FAD-4DD5-939F-38C12B8A70EB}"/>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8304AB4F-64EB-48B6-B1EF-728876CE8F06}"/>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61</a:t>
            </a:r>
          </a:p>
        </p:txBody>
      </p:sp>
      <p:sp>
        <p:nvSpPr>
          <p:cNvPr id="12" name="Retângulo 11">
            <a:extLst>
              <a:ext uri="{FF2B5EF4-FFF2-40B4-BE49-F238E27FC236}">
                <a16:creationId xmlns:a16="http://schemas.microsoft.com/office/drawing/2014/main" xmlns="" id="{62284E9F-CEFC-4F40-84C6-99AADBFC1EB1}"/>
              </a:ext>
            </a:extLst>
          </p:cNvPr>
          <p:cNvSpPr/>
          <p:nvPr/>
        </p:nvSpPr>
        <p:spPr>
          <a:xfrm>
            <a:off x="364849" y="836851"/>
            <a:ext cx="6128301" cy="9069149"/>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Segundo informações da Vara de Justiça pela Paz em Casa de Juazeiro-BA, a  Rede de Atendimento e Enfrentamento à Violência Doméstica e Familiar contra a Mulher é formada por órgãos e entidades, que realizam o atendimento especializado e não especializado às mulheres em situação de violência. Integram esse grupo a rede especializada de atendimento às mulheres, a exemplo o Centro Integrado de Atendimento à Mulher (CIAM), a Delegacia Especializada de Atendimento à Mulher (DEAM), a Ronda Maria da Penha, da Vara de Justiça pela Paz em Casa, o Ministério Público do Estado da Bahia, a Defensoria Pública, o Conselho de Defesa do Direito da Mulher, as Casas Abrigos e o disque 180. O atendimento não-especializado envolve a Prefeitura Municipal de Juazeiro, a Pastoral da Mulher, a polícia militar e civil, a guarda municipal, e do Centro de Referência Especializado de Atendimento Social (CREAS).  A rede realiza um trabalho em conjunto, com discussões bimestrais, de forma itinerante e cada órgão fica responsável pela coordenação do grupo pelo período de um ano.  A seguir, serão apresentados os órgãos e entidades que compõem e rede direta de atendimento à mulher em situação de violência da cidade de Juazeiro.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000" dirty="0">
                <a:latin typeface="Arial" panose="020B0604020202020204" pitchFamily="34" charset="0"/>
                <a:ea typeface="Calibri" panose="020F0502020204030204" pitchFamily="34" charset="0"/>
                <a:cs typeface="Times New Roman" panose="02020603050405020304" pitchFamily="18" charset="0"/>
              </a:rPr>
              <a:t> </a:t>
            </a:r>
            <a:endParaRPr lang="pt-BR" sz="1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t-BR" sz="1000" dirty="0">
                <a:latin typeface="Arial" panose="020B0604020202020204" pitchFamily="34" charset="0"/>
                <a:ea typeface="Calibri" panose="020F0502020204030204" pitchFamily="34" charset="0"/>
                <a:cs typeface="Times New Roman" panose="02020603050405020304" pitchFamily="18" charset="0"/>
              </a:rPr>
              <a:t>O atendimento especializado é aquele em que todos os profissionais possuem treinamento específico para o atendimento à mulher, vítima de violência e todos os serviços ofertados são direcionados para este grupo. O atendimento não-especializado presta serviços indiretos para às vítimas de violência, seus familiares, comunheiros e ex-companheiros</a:t>
            </a:r>
            <a:r>
              <a:rPr lang="pt-BR" sz="1200" dirty="0">
                <a:latin typeface="Arial" panose="020B0604020202020204" pitchFamily="34" charset="0"/>
                <a:ea typeface="Calibri" panose="020F0502020204030204" pitchFamily="34" charset="0"/>
                <a:cs typeface="Times New Roman" panose="02020603050405020304" pitchFamily="18" charset="0"/>
              </a:rPr>
              <a:t>.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01896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55F52DF4-6BB8-4018-9D53-941CC6309B9A}"/>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8CA3EACD-A385-4C55-8CB1-612AF9C0A764}"/>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E952D4A0-910A-4AD4-9133-57D4ACB548C9}"/>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450CD911-DB5C-4D3B-BB67-C93C9A7C71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FCF1A77F-AA53-4E28-BB01-9CFC667AAEBB}"/>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55105112-7C4A-4854-A23F-9A7483DF7FED}"/>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910AAB47-4F30-4DDC-A3FD-814DD275BFF9}"/>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6E2778E5-31DE-4563-AE43-D43F7C9B7157}"/>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62</a:t>
            </a:r>
          </a:p>
        </p:txBody>
      </p:sp>
      <p:sp>
        <p:nvSpPr>
          <p:cNvPr id="12" name="Retângulo 11">
            <a:extLst>
              <a:ext uri="{FF2B5EF4-FFF2-40B4-BE49-F238E27FC236}">
                <a16:creationId xmlns:a16="http://schemas.microsoft.com/office/drawing/2014/main" xmlns="" id="{737B068D-8171-441D-98AF-7E28342B2EA4}"/>
              </a:ext>
            </a:extLst>
          </p:cNvPr>
          <p:cNvSpPr/>
          <p:nvPr/>
        </p:nvSpPr>
        <p:spPr>
          <a:xfrm>
            <a:off x="1155589" y="1078334"/>
            <a:ext cx="4580282" cy="380682"/>
          </a:xfrm>
          <a:prstGeom prst="rect">
            <a:avLst/>
          </a:prstGeom>
        </p:spPr>
        <p:txBody>
          <a:bodyPr wrap="square">
            <a:spAutoFit/>
          </a:bodyPr>
          <a:lstStyle/>
          <a:p>
            <a:pPr algn="ctr">
              <a:lnSpc>
                <a:spcPct val="150000"/>
              </a:lnSpc>
              <a:spcAft>
                <a:spcPts val="800"/>
              </a:spcAft>
            </a:pPr>
            <a:r>
              <a:rPr lang="pt-BR" sz="1400" b="1" dirty="0">
                <a:latin typeface="Arial" panose="020B0604020202020204" pitchFamily="34" charset="0"/>
                <a:ea typeface="Calibri" panose="020F0502020204030204" pitchFamily="34" charset="0"/>
                <a:cs typeface="Times New Roman" panose="02020603050405020304" pitchFamily="18" charset="0"/>
              </a:rPr>
              <a:t>O Centro Integrado de Atendimento à Mulher (CIAM)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m 12">
            <a:extLst>
              <a:ext uri="{FF2B5EF4-FFF2-40B4-BE49-F238E27FC236}">
                <a16:creationId xmlns:a16="http://schemas.microsoft.com/office/drawing/2014/main" xmlns="" id="{21EA2F49-2D8B-4BC2-9BA5-86282A7F176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9792" y="1400810"/>
            <a:ext cx="3571875" cy="3552190"/>
          </a:xfrm>
          <a:prstGeom prst="rect">
            <a:avLst/>
          </a:prstGeom>
          <a:noFill/>
          <a:ln>
            <a:noFill/>
          </a:ln>
        </p:spPr>
      </p:pic>
      <p:sp>
        <p:nvSpPr>
          <p:cNvPr id="14" name="Retângulo 13">
            <a:extLst>
              <a:ext uri="{FF2B5EF4-FFF2-40B4-BE49-F238E27FC236}">
                <a16:creationId xmlns:a16="http://schemas.microsoft.com/office/drawing/2014/main" xmlns="" id="{DE6EDDEC-0684-4D67-88A6-70B6F73A37F1}"/>
              </a:ext>
            </a:extLst>
          </p:cNvPr>
          <p:cNvSpPr/>
          <p:nvPr/>
        </p:nvSpPr>
        <p:spPr>
          <a:xfrm>
            <a:off x="2448603" y="4768334"/>
            <a:ext cx="1960793" cy="246221"/>
          </a:xfrm>
          <a:prstGeom prst="rect">
            <a:avLst/>
          </a:prstGeom>
        </p:spPr>
        <p:txBody>
          <a:bodyPr wrap="none">
            <a:spAutoFit/>
          </a:bodyPr>
          <a:lstStyle/>
          <a:p>
            <a:pPr algn="ctr">
              <a:spcAft>
                <a:spcPts val="1000"/>
              </a:spcAft>
            </a:pPr>
            <a:r>
              <a:rPr lang="pt-BR" sz="1000" b="1" i="1" dirty="0">
                <a:solidFill>
                  <a:srgbClr val="44546A"/>
                </a:solidFill>
                <a:latin typeface="Arial" panose="020B0604020202020204" pitchFamily="34" charset="0"/>
                <a:ea typeface="Calibri" panose="020F0502020204030204" pitchFamily="34" charset="0"/>
                <a:cs typeface="Times New Roman" panose="02020603050405020304" pitchFamily="18" charset="0"/>
              </a:rPr>
              <a:t>Fonte: divulgação CIAM 2019</a:t>
            </a:r>
            <a:endParaRPr lang="pt-BR" sz="1000"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tângulo 14">
            <a:extLst>
              <a:ext uri="{FF2B5EF4-FFF2-40B4-BE49-F238E27FC236}">
                <a16:creationId xmlns:a16="http://schemas.microsoft.com/office/drawing/2014/main" xmlns="" id="{C9278C5A-3145-4DA2-9E02-F653CDD2FDE8}"/>
              </a:ext>
            </a:extLst>
          </p:cNvPr>
          <p:cNvSpPr/>
          <p:nvPr/>
        </p:nvSpPr>
        <p:spPr>
          <a:xfrm>
            <a:off x="476455" y="5400925"/>
            <a:ext cx="5905088" cy="4261808"/>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Os Centro Integrados de Atendimento à Mulher em situação de violência são espaços que realizam o acolhimento/atendimento psicológico, jurídico e social, às mulheres em situação de violência, por meio do acolhimento e a superação dos traumas e agressões vividas no lar, fortalecendo-a e devolvendo a sua cidadania, através de um trabalho preventivo de e promoção a fim do ciclo da violência doméstica.  Também é função dos Centros integrados a prática do aconselhamento em momentos de crise, atividades de prevenção, qualificação dos profissionais para o atendimento especializado, levantamento de dados locais sobre a situação de violência contra a mulher e articulação com a rede de enfrentamento. O Ciam também atua a partir da abordagem multidisciplinar, ou seja, o atendimento singular para cada situação de violência relatada. A partir da prestação de serviços permanentes às mulheres, esses locais também fazem o atendimento monitorado das ações desenvolvidas pelas instituições que compõem a rede de enfrentamento a violência contra a mulher no Brasil.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06601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EE69B7AF-7B3F-43BE-9745-28B798CA2F08}"/>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1A967AA1-F7C2-4745-9657-B705CCC1A1B5}"/>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D8CCA626-1899-4B45-BA8D-493A09BCB094}"/>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85CAF3E2-35E6-48A6-AB3E-16D3C459CB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04322D92-3236-4B03-8B9C-83E073111179}"/>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775963BF-757B-4F96-B33D-ACB64E83F1BA}"/>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E3BA281A-4DBB-4E50-AEC3-AB4A8D0E0219}"/>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8F54C826-599E-4C28-B3B4-3E9310399ECE}"/>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63</a:t>
            </a:r>
          </a:p>
        </p:txBody>
      </p:sp>
      <p:sp>
        <p:nvSpPr>
          <p:cNvPr id="12" name="Retângulo 11">
            <a:extLst>
              <a:ext uri="{FF2B5EF4-FFF2-40B4-BE49-F238E27FC236}">
                <a16:creationId xmlns:a16="http://schemas.microsoft.com/office/drawing/2014/main" xmlns="" id="{0BF83C55-1C8B-413F-94DC-FDA8AB8BF313}"/>
              </a:ext>
            </a:extLst>
          </p:cNvPr>
          <p:cNvSpPr/>
          <p:nvPr/>
        </p:nvSpPr>
        <p:spPr>
          <a:xfrm>
            <a:off x="282388" y="924093"/>
            <a:ext cx="6293223" cy="8822928"/>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Na cidade de Juazeiro-BA, o Centro Integrado de Atendimento à Mulher (CIAM) foi criado em 2006 e realiza o atendimento psicossocial e encaminhamentos jurídicos, por meio de demandas espontâneas ou específicas, para às mulheres vítimas de violência doméstica, familiar e de gênero, de forma integral, fazendo também os direcionamentos para os demais órgãos da rede de enfrentamento do município. O Ciam de Juazeiro atua com parceria direta com a delegacia da mulher e a Vara de Justiça pela Paz em Casa, a justiça especializada nos casos de violência contra o público feminino e esse contato direto com o judiciário facilitou o andamento de muitos processos que saem do CIAM.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Quanto ao corpo de servidores e funcionários, de acordo com as normas técnicas de uniformização dos Centros de Referência de Atendimento à Mulher em Situação de Violência, o Ciam segue as regras quanto a constituição da equipe de Recursos Humanos contando uma coordenadora, uma secretária, duas assistentes sociais, duas psicólogas, uma advogada, uma educadora e uma ajudante de serviços gerais, pecando apenas na ausência de um segurança na entidade.</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sz="1200" dirty="0">
                <a:latin typeface="Arial" panose="020B0604020202020204" pitchFamily="34" charset="0"/>
                <a:ea typeface="Calibri" panose="020F0502020204030204" pitchFamily="34" charset="0"/>
              </a:rPr>
              <a:t>	Durante o atendimento, às mulheres em situação de violência passam por uma triagem, geralmente realizada pela assistente social.  É o momento da primeira escuta com a vítima, caso ela ainda não tenha passado pela delegacia da mulher, onde são relatados, de forma minuciosa, as situações de violência que tem passado dentro e fora do lar. Ao recorrerem aos serviços da entidade, que pertence a Secretaria Municipal de Desenvolvimento Social, Mulher e Diversidade (SEDES), a primeira etapa do atendimento acontece na sala da assistência social, por duas profissionais técnicas, uma assistente social e uma psicóloga (que geralmente auxilia no procedimento quando o fluxo de atendimentos psicológicos é pequeno). Após o recolhimento das informações básicas para o preenchimento da ficha de atendimento, as profissionais fazem a ouvida dos casos relatados e ao fim de cada procedimento, realizam os encaminhamentos, quando necessários para o atendimento psicológico, jurídico, ou para a </a:t>
            </a:r>
            <a:r>
              <a:rPr lang="pt-BR" sz="1200" dirty="0" err="1">
                <a:latin typeface="Arial" panose="020B0604020202020204" pitchFamily="34" charset="0"/>
                <a:ea typeface="Calibri" panose="020F0502020204030204" pitchFamily="34" charset="0"/>
              </a:rPr>
              <a:t>Deam</a:t>
            </a:r>
            <a:r>
              <a:rPr lang="pt-BR" sz="1200" dirty="0">
                <a:latin typeface="Arial" panose="020B0604020202020204" pitchFamily="34" charset="0"/>
                <a:ea typeface="Calibri" panose="020F0502020204030204" pitchFamily="34" charset="0"/>
              </a:rPr>
              <a:t>. Os encaminhamentos para o Centro de Referência da Assistência Social (CRAS) ou (CREAS) somente ocorrem após o atendimento </a:t>
            </a:r>
            <a:r>
              <a:rPr lang="pt-BR" sz="1200" dirty="0">
                <a:latin typeface="Arial" panose="020B0604020202020204" pitchFamily="34" charset="0"/>
                <a:ea typeface="Calibri" panose="020F0502020204030204" pitchFamily="34" charset="0"/>
                <a:cs typeface="Times New Roman" panose="02020603050405020304" pitchFamily="18" charset="0"/>
              </a:rPr>
              <a:t>psicológico e diagnósticos dados pela profissional competente. </a:t>
            </a:r>
            <a:endParaRPr lang="pt-BR" sz="1200" dirty="0">
              <a:latin typeface="Arial" panose="020B0604020202020204" pitchFamily="34" charset="0"/>
              <a:ea typeface="Calibri" panose="020F0502020204030204" pitchFamily="34" charset="0"/>
            </a:endParaRPr>
          </a:p>
          <a:p>
            <a:pPr>
              <a:spcAft>
                <a:spcPts val="0"/>
              </a:spcAft>
            </a:pPr>
            <a:endParaRPr lang="pt-BR" sz="1200" dirty="0">
              <a:latin typeface="Arial" panose="020B0604020202020204" pitchFamily="34" charset="0"/>
              <a:ea typeface="Calibri" panose="020F0502020204030204" pitchFamily="34" charset="0"/>
            </a:endParaRPr>
          </a:p>
          <a:p>
            <a:pPr>
              <a:spcAft>
                <a:spcPts val="0"/>
              </a:spcAft>
            </a:pPr>
            <a:r>
              <a:rPr lang="pt-BR" sz="1000" dirty="0">
                <a:latin typeface="Arial" panose="020B0604020202020204" pitchFamily="34" charset="0"/>
                <a:ea typeface="Calibri" panose="020F0502020204030204" pitchFamily="34" charset="0"/>
              </a:rPr>
              <a:t> </a:t>
            </a:r>
            <a:r>
              <a:rPr lang="pt-BR" sz="1000" dirty="0">
                <a:latin typeface="Arial" panose="020B0604020202020204" pitchFamily="34" charset="0"/>
                <a:ea typeface="Calibri" panose="020F0502020204030204" pitchFamily="34" charset="0"/>
                <a:cs typeface="Times New Roman" panose="02020603050405020304" pitchFamily="18" charset="0"/>
              </a:rPr>
              <a:t>Demanda espontânea é aquela em que a mulher procura diretamente os serviços oferecidos pelo Ciam. Na demanda específica, às mulheres são encaminhadas de outros órgãos ou entidades da rede para o Centro. </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20523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73CF9F3A-6F0B-45EA-BC35-3AC65A884B29}"/>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1467B70A-3AFC-40EE-94A9-8AE39BEBEB43}"/>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42234CB4-EC7C-4A16-AB77-7F7E654A2DA6}"/>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2F9A5937-3A5F-417E-8BA5-2F123A6844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B6EAC7D4-2A82-4F23-97CA-7E92A1191CE0}"/>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8EB4D26E-30FD-4869-AD29-89864F3D26B0}"/>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FD7E4DD3-0C69-46D7-B25A-E52AE939713B}"/>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A1137E4D-9CA1-4735-9D07-5B924426FB49}"/>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64</a:t>
            </a:r>
          </a:p>
        </p:txBody>
      </p:sp>
      <p:sp>
        <p:nvSpPr>
          <p:cNvPr id="12" name="Retângulo 11">
            <a:extLst>
              <a:ext uri="{FF2B5EF4-FFF2-40B4-BE49-F238E27FC236}">
                <a16:creationId xmlns:a16="http://schemas.microsoft.com/office/drawing/2014/main" xmlns="" id="{55476FF2-B926-47C4-B018-B7B791E02CF3}"/>
              </a:ext>
            </a:extLst>
          </p:cNvPr>
          <p:cNvSpPr/>
          <p:nvPr/>
        </p:nvSpPr>
        <p:spPr>
          <a:xfrm>
            <a:off x="228600" y="1007442"/>
            <a:ext cx="6400799" cy="616515"/>
          </a:xfrm>
          <a:prstGeom prst="rect">
            <a:avLst/>
          </a:prstGeom>
        </p:spPr>
        <p:txBody>
          <a:bodyPr wrap="square">
            <a:spAutoFit/>
          </a:bodyPr>
          <a:lstStyle/>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O Ciam não realiza o atendimento a menores de idade, que geralmente são encaminhados para os CRAS.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m 12">
            <a:extLst>
              <a:ext uri="{FF2B5EF4-FFF2-40B4-BE49-F238E27FC236}">
                <a16:creationId xmlns:a16="http://schemas.microsoft.com/office/drawing/2014/main" xmlns="" id="{F6AE5DEF-715C-4ED1-940D-97CA6A06D91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48956" y="1754671"/>
            <a:ext cx="5760085" cy="3239770"/>
          </a:xfrm>
          <a:prstGeom prst="rect">
            <a:avLst/>
          </a:prstGeom>
          <a:noFill/>
          <a:ln>
            <a:noFill/>
          </a:ln>
        </p:spPr>
      </p:pic>
      <p:sp>
        <p:nvSpPr>
          <p:cNvPr id="14" name="Retângulo 13">
            <a:extLst>
              <a:ext uri="{FF2B5EF4-FFF2-40B4-BE49-F238E27FC236}">
                <a16:creationId xmlns:a16="http://schemas.microsoft.com/office/drawing/2014/main" xmlns="" id="{6CFBC468-0166-441B-8D93-EBB5C7179C61}"/>
              </a:ext>
            </a:extLst>
          </p:cNvPr>
          <p:cNvSpPr/>
          <p:nvPr/>
        </p:nvSpPr>
        <p:spPr>
          <a:xfrm>
            <a:off x="548955" y="5125155"/>
            <a:ext cx="5865095" cy="528350"/>
          </a:xfrm>
          <a:prstGeom prst="rect">
            <a:avLst/>
          </a:prstGeom>
        </p:spPr>
        <p:txBody>
          <a:bodyPr wrap="square">
            <a:spAutoFit/>
          </a:bodyPr>
          <a:lstStyle/>
          <a:p>
            <a:pPr algn="ctr">
              <a:spcAft>
                <a:spcPts val="1000"/>
              </a:spcAft>
            </a:pPr>
            <a:r>
              <a:rPr lang="pt-BR" sz="1000" b="1" i="1" dirty="0">
                <a:solidFill>
                  <a:srgbClr val="44546A"/>
                </a:solidFill>
                <a:latin typeface="Arial" panose="020B0604020202020204" pitchFamily="34" charset="0"/>
                <a:ea typeface="Calibri" panose="020F0502020204030204" pitchFamily="34" charset="0"/>
                <a:cs typeface="Times New Roman" panose="02020603050405020304" pitchFamily="18" charset="0"/>
              </a:rPr>
              <a:t>Atividades de prevenção a violência doméstica no Casa do Bolsa Família em Juazeiro</a:t>
            </a:r>
            <a:endParaRPr lang="pt-BR" sz="1000"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r>
              <a:rPr lang="pt-BR" sz="1000" b="1" i="1" dirty="0">
                <a:solidFill>
                  <a:srgbClr val="44546A"/>
                </a:solidFill>
                <a:latin typeface="Arial" panose="020B0604020202020204" pitchFamily="34" charset="0"/>
                <a:ea typeface="Calibri" panose="020F0502020204030204" pitchFamily="34" charset="0"/>
                <a:cs typeface="Times New Roman" panose="02020603050405020304" pitchFamily="18" charset="0"/>
              </a:rPr>
              <a:t>Fonte: divulgação CIAM 2019 </a:t>
            </a:r>
            <a:endParaRPr lang="pt-BR" sz="1000"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tângulo 14">
            <a:extLst>
              <a:ext uri="{FF2B5EF4-FFF2-40B4-BE49-F238E27FC236}">
                <a16:creationId xmlns:a16="http://schemas.microsoft.com/office/drawing/2014/main" xmlns="" id="{A786E0F9-D8A4-412C-B729-BBD0999D60EA}"/>
              </a:ext>
            </a:extLst>
          </p:cNvPr>
          <p:cNvSpPr/>
          <p:nvPr/>
        </p:nvSpPr>
        <p:spPr>
          <a:xfrm>
            <a:off x="262215" y="5952122"/>
            <a:ext cx="6333565" cy="3766096"/>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 entidade também é a responsável por encaminhar as mulheres em situação de grave risco a vida às casas abrigos, locais sigilosos onde as mulheres são protegidas dos seus agressores, com pouco ou quase nenhum contato com as pessoas fora dos abrigamentos, como forma de garantia de sua segurança. Esses locais são pensados para as mulheres e crianças, que na maioria das vezes não tem para onde ir, em casos de situação de ameaça. As assistidas podem permanecer nesses locais por 180 dias, que podem ser prorrogados, até um surgimento de um lar seguro para as mulheres.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A procura pelos serviços oferecidos pelo Ciam pode acontecer de forma espontânea, quando a própria mulher é recomendada por amigos, vizinhos ou por informações da TV, rádio ou internet recorrem ao Centro ou por demanda específica, que ocorre a partir da recomendação de algum órgão da rede de enfrentamento a violência doméstica de Juazeiro. Entre os serviços oferecidos no Ciam de Juazeiro, o </a:t>
            </a:r>
            <a:r>
              <a:rPr lang="pt-BR" sz="1200" dirty="0">
                <a:latin typeface="Arial" panose="020B0604020202020204" pitchFamily="34" charset="0"/>
                <a:ea typeface="Calibri" panose="020F0502020204030204" pitchFamily="34" charset="0"/>
                <a:cs typeface="Times New Roman" panose="02020603050405020304" pitchFamily="18" charset="0"/>
              </a:rPr>
              <a:t>mais procurado</a:t>
            </a:r>
            <a:r>
              <a:rPr lang="pt-BR" sz="1200" dirty="0">
                <a:latin typeface="Arial" panose="020B0604020202020204" pitchFamily="34" charset="0"/>
                <a:ea typeface="Calibri" panose="020F0502020204030204" pitchFamily="34" charset="0"/>
              </a:rPr>
              <a:t> </a:t>
            </a:r>
            <a:r>
              <a:rPr lang="pt-BR" sz="1200" dirty="0">
                <a:latin typeface="Arial" panose="020B0604020202020204" pitchFamily="34" charset="0"/>
                <a:ea typeface="Calibri" panose="020F0502020204030204" pitchFamily="34" charset="0"/>
                <a:cs typeface="Times New Roman" panose="02020603050405020304" pitchFamily="18" charset="0"/>
              </a:rPr>
              <a:t>atualmente é a assistência jurídica. </a:t>
            </a:r>
            <a:endParaRPr lang="pt-BR" sz="1200" dirty="0"/>
          </a:p>
        </p:txBody>
      </p:sp>
    </p:spTree>
    <p:extLst>
      <p:ext uri="{BB962C8B-B14F-4D97-AF65-F5344CB8AC3E}">
        <p14:creationId xmlns:p14="http://schemas.microsoft.com/office/powerpoint/2010/main" val="28860038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F9C76A27-0A4F-4238-813F-11508AC6F38D}"/>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0733A4BF-6CBD-4398-80DF-26BAD0A8E27B}"/>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587665D3-119B-4F9A-BFD1-2E40A14529C6}"/>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466B6623-D376-4528-887C-D0986ABF55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C4562F83-8706-4B4D-A801-927604E7FCB1}"/>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59003B1F-7C68-47D0-BE07-EA40C49450FB}"/>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86F718EA-70D7-47FD-93F8-E7CF357757DC}"/>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B220CDED-4959-43FA-B334-B64774E11661}"/>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65</a:t>
            </a:r>
          </a:p>
        </p:txBody>
      </p:sp>
      <p:sp>
        <p:nvSpPr>
          <p:cNvPr id="12" name="Retângulo 11">
            <a:extLst>
              <a:ext uri="{FF2B5EF4-FFF2-40B4-BE49-F238E27FC236}">
                <a16:creationId xmlns:a16="http://schemas.microsoft.com/office/drawing/2014/main" xmlns="" id="{41C1D33C-B8BA-40AD-89A3-F1888C871622}"/>
              </a:ext>
            </a:extLst>
          </p:cNvPr>
          <p:cNvSpPr/>
          <p:nvPr/>
        </p:nvSpPr>
        <p:spPr>
          <a:xfrm>
            <a:off x="296806" y="1095989"/>
            <a:ext cx="6297848" cy="5941050"/>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 maioria das assistidas procuram os serviços jurídicos para o apoio nos processos de queixa, pensão alimentícia, guarda, manutenção das crianças e da própria família. Em casos de sobrecarga de demandas, os processos são enviados para a defensoria pública, que também faz parte da rede de enfrentamento a violência doméstica. Para dar início ao processo, a assistida deve realizar a denúncia na delegacia da mulher. Após a conversa da vítima com a delegada e com as testemunhas o inquérito é concluído e encaminhado para o judiciário e Ministério Público que podem acatar ou não a denúncia. Em caso positivo, ou seja, de aceitação da denúncia, o juiz da Vara de Justiça pela Paz em Casa marca uma audiência para ouvir todas as partes. Ao fim desse procedimento, o promotor pode pedir a absolvição do agressor ou a condenação.</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O CIAM funciona de segunda à sexta-feira, das 8h às 18h, sem intervalo para o almoço e também presta serviços, com aulas de yoga, cursos, oficinas, orientação e apoio para as mulheres em situação de violência doméstica. A entidade fica localizada na Avenida Luiz Inácio Lula da Silva, no bairro Centenário.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b="1"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b="1"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b="1"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b="1" dirty="0">
                <a:latin typeface="Arial" panose="020B0604020202020204" pitchFamily="34" charset="0"/>
                <a:ea typeface="Calibri" panose="020F0502020204030204" pitchFamily="34" charset="0"/>
                <a:cs typeface="Times New Roman" panose="02020603050405020304" pitchFamily="18" charset="0"/>
              </a:rPr>
              <a:t>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36187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B7CFB454-C365-4749-85D2-37EC60589EBE}"/>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9A83F4E0-2A4D-4CC5-88B7-B0A287C53DE7}"/>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3C5E1F84-2082-4BDC-A6E2-53E1E1F6EE5F}"/>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1EC33621-B0C9-49B6-8445-648135E03B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0358B453-1B59-442B-B37B-4070EFB61FE0}"/>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B0866BFD-4EAF-44AF-B798-1D9FA2ADEDC5}"/>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B2FA364E-BE71-4479-9008-653C2A2F7DFC}"/>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90AFFB89-4ABB-4B2A-AB3B-C533A53F08BF}"/>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66</a:t>
            </a:r>
          </a:p>
        </p:txBody>
      </p:sp>
      <p:sp>
        <p:nvSpPr>
          <p:cNvPr id="12" name="Retângulo 11">
            <a:extLst>
              <a:ext uri="{FF2B5EF4-FFF2-40B4-BE49-F238E27FC236}">
                <a16:creationId xmlns:a16="http://schemas.microsoft.com/office/drawing/2014/main" xmlns="" id="{AA211CEA-5DA7-4EA6-8036-5E84B4D0068E}"/>
              </a:ext>
            </a:extLst>
          </p:cNvPr>
          <p:cNvSpPr/>
          <p:nvPr/>
        </p:nvSpPr>
        <p:spPr>
          <a:xfrm>
            <a:off x="628651" y="889803"/>
            <a:ext cx="5785400" cy="339517"/>
          </a:xfrm>
          <a:prstGeom prst="rect">
            <a:avLst/>
          </a:prstGeom>
        </p:spPr>
        <p:txBody>
          <a:bodyPr wrap="square">
            <a:spAutoFit/>
          </a:bodyPr>
          <a:lstStyle/>
          <a:p>
            <a:pPr algn="ctr">
              <a:lnSpc>
                <a:spcPct val="150000"/>
              </a:lnSpc>
              <a:spcAft>
                <a:spcPts val="800"/>
              </a:spcAft>
            </a:pPr>
            <a:r>
              <a:rPr lang="pt-BR" sz="1200" b="1" dirty="0">
                <a:latin typeface="Arial" panose="020B0604020202020204" pitchFamily="34" charset="0"/>
                <a:ea typeface="Calibri" panose="020F0502020204030204" pitchFamily="34" charset="0"/>
                <a:cs typeface="Times New Roman" panose="02020603050405020304" pitchFamily="18" charset="0"/>
              </a:rPr>
              <a:t>Delegacia Especializada de Atendimento à Mulher de Juazeiro-BA (DEAM)</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m 12" descr="Resultado de imagem para delegacia da mulher de Juazeiro">
            <a:extLst>
              <a:ext uri="{FF2B5EF4-FFF2-40B4-BE49-F238E27FC236}">
                <a16:creationId xmlns:a16="http://schemas.microsoft.com/office/drawing/2014/main" xmlns="" id="{6188E465-8313-411F-84C4-B87FE01F413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12821" y="1494002"/>
            <a:ext cx="4417060" cy="3032760"/>
          </a:xfrm>
          <a:prstGeom prst="rect">
            <a:avLst/>
          </a:prstGeom>
          <a:noFill/>
          <a:ln>
            <a:noFill/>
          </a:ln>
        </p:spPr>
      </p:pic>
      <p:sp>
        <p:nvSpPr>
          <p:cNvPr id="14" name="Retângulo 13">
            <a:extLst>
              <a:ext uri="{FF2B5EF4-FFF2-40B4-BE49-F238E27FC236}">
                <a16:creationId xmlns:a16="http://schemas.microsoft.com/office/drawing/2014/main" xmlns="" id="{F7DA2096-125F-4500-B4E8-C2BA3BCD35B8}"/>
              </a:ext>
            </a:extLst>
          </p:cNvPr>
          <p:cNvSpPr/>
          <p:nvPr/>
        </p:nvSpPr>
        <p:spPr>
          <a:xfrm>
            <a:off x="1188305" y="4591552"/>
            <a:ext cx="4514849" cy="246221"/>
          </a:xfrm>
          <a:prstGeom prst="rect">
            <a:avLst/>
          </a:prstGeom>
        </p:spPr>
        <p:txBody>
          <a:bodyPr wrap="square">
            <a:spAutoFit/>
          </a:bodyPr>
          <a:lstStyle/>
          <a:p>
            <a:pPr algn="ctr">
              <a:spcAft>
                <a:spcPts val="1000"/>
              </a:spcAft>
            </a:pPr>
            <a:r>
              <a:rPr lang="pt-BR" sz="1000" b="1" i="1" dirty="0">
                <a:solidFill>
                  <a:srgbClr val="44546A"/>
                </a:solidFill>
                <a:latin typeface="Arial" panose="020B0604020202020204" pitchFamily="34" charset="0"/>
                <a:ea typeface="Calibri" panose="020F0502020204030204" pitchFamily="34" charset="0"/>
                <a:cs typeface="Times New Roman" panose="02020603050405020304" pitchFamily="18" charset="0"/>
              </a:rPr>
              <a:t>Fonte: divulgação DEAM 2019</a:t>
            </a:r>
            <a:endParaRPr lang="pt-BR" sz="1000"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tângulo 14">
            <a:extLst>
              <a:ext uri="{FF2B5EF4-FFF2-40B4-BE49-F238E27FC236}">
                <a16:creationId xmlns:a16="http://schemas.microsoft.com/office/drawing/2014/main" xmlns="" id="{94FBC463-0B28-47FB-B462-6D96B3B53894}"/>
              </a:ext>
            </a:extLst>
          </p:cNvPr>
          <p:cNvSpPr/>
          <p:nvPr/>
        </p:nvSpPr>
        <p:spPr>
          <a:xfrm>
            <a:off x="342900" y="4953000"/>
            <a:ext cx="6172199" cy="4597092"/>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As Delegacias Especializadas de Atendimento à Mulher (DEAMS) fazem parte da estrutura da polícia civil. De acordo com as Normas Técnicas de Padronização das </a:t>
            </a:r>
            <a:r>
              <a:rPr lang="pt-BR" sz="1200" dirty="0" err="1">
                <a:latin typeface="Arial" panose="020B0604020202020204" pitchFamily="34" charset="0"/>
                <a:ea typeface="Calibri" panose="020F0502020204030204" pitchFamily="34" charset="0"/>
                <a:cs typeface="Times New Roman" panose="02020603050405020304" pitchFamily="18" charset="0"/>
              </a:rPr>
              <a:t>Deams</a:t>
            </a:r>
            <a:r>
              <a:rPr lang="pt-BR" sz="1200" dirty="0">
                <a:latin typeface="Arial" panose="020B0604020202020204" pitchFamily="34" charset="0"/>
                <a:ea typeface="Calibri" panose="020F0502020204030204" pitchFamily="34" charset="0"/>
                <a:cs typeface="Times New Roman" panose="02020603050405020304" pitchFamily="18" charset="0"/>
              </a:rPr>
              <a:t> (2010) suas atividades possuem caráter preventivo, devendo realizar ações de investigação e de enquadramento tendo, como base o respeito aos direitos humanos e nos princípios do Estado. Segundo a Lei Maria da Penha são obrigações cabíveis aos policiais integrantes das </a:t>
            </a:r>
            <a:r>
              <a:rPr lang="pt-BR" sz="1200" dirty="0" err="1">
                <a:latin typeface="Arial" panose="020B0604020202020204" pitchFamily="34" charset="0"/>
                <a:ea typeface="Calibri" panose="020F0502020204030204" pitchFamily="34" charset="0"/>
                <a:cs typeface="Times New Roman" panose="02020603050405020304" pitchFamily="18" charset="0"/>
              </a:rPr>
              <a:t>Deams</a:t>
            </a:r>
            <a:r>
              <a:rPr lang="pt-BR" sz="1200" dirty="0">
                <a:latin typeface="Arial" panose="020B0604020202020204" pitchFamily="34" charset="0"/>
                <a:ea typeface="Calibri" panose="020F0502020204030204" pitchFamily="34" charset="0"/>
                <a:cs typeface="Times New Roman" panose="02020603050405020304" pitchFamily="18" charset="0"/>
              </a:rPr>
              <a:t> a garantia da proteção policial para as mulheres em situação de violência, o encaminhamento das vítimas a unidade de saúde e ao Instituto Médico Legal, o fornecimento de transporte e acompanhamento para a retirada de pertences pessoais da casa da vítima e a disponibilização de informações a respeito dos direitos dessas mulheres.</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b="1" dirty="0">
                <a:latin typeface="Arial" panose="020B0604020202020204" pitchFamily="34" charset="0"/>
                <a:ea typeface="Calibri" panose="020F0502020204030204" pitchFamily="34" charset="0"/>
                <a:cs typeface="Times New Roman" panose="02020603050405020304" pitchFamily="18" charset="0"/>
              </a:rPr>
              <a:t>	</a:t>
            </a:r>
            <a:r>
              <a:rPr lang="pt-BR" sz="1200" dirty="0">
                <a:latin typeface="Arial" panose="020B0604020202020204" pitchFamily="34" charset="0"/>
                <a:ea typeface="Calibri" panose="020F0502020204030204" pitchFamily="34" charset="0"/>
                <a:cs typeface="Times New Roman" panose="02020603050405020304" pitchFamily="18" charset="0"/>
              </a:rPr>
              <a:t>Criada em 2006, a Delegacia Especializada de Atendimento à Mulher de Juazeiro-BA (DEAM), fica localizada na rua Dr. José Araújo, n° 140, no bairro Santo Antônio e realiza o atendimento às mulheres em situação de violência. É considerada umas das primeiras DEAMS do interior da Bahia, abrigando um quadro de servidores públicos formado por 14 profissionais, três escrivãs, duas delegadas e nove investigadores, sendo que dois estão afastados.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19239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203CCC90-264D-40F9-90BA-52A61CF2C215}"/>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18CD4DF4-819C-4311-8F50-8265D133580A}"/>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9BFCF762-371C-48AA-BA52-7323E6EBAF84}"/>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F59EC761-50D3-4AB4-A615-5FED53B8DA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0DEE0A27-6A13-4C1A-BDB0-358E1A5A8AFA}"/>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1BA53DE0-C120-4939-B5D8-09B256A8EB4C}"/>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3C338EC7-C27E-457D-AAFF-FF363D6A0A30}"/>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9A08F6E5-1BE0-4022-A857-C2A4A5BFAE92}"/>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67</a:t>
            </a:r>
          </a:p>
        </p:txBody>
      </p:sp>
      <p:sp>
        <p:nvSpPr>
          <p:cNvPr id="12" name="Retângulo 11">
            <a:extLst>
              <a:ext uri="{FF2B5EF4-FFF2-40B4-BE49-F238E27FC236}">
                <a16:creationId xmlns:a16="http://schemas.microsoft.com/office/drawing/2014/main" xmlns="" id="{63C705EA-A136-4CB4-8AC2-49018BB5DD1B}"/>
              </a:ext>
            </a:extLst>
          </p:cNvPr>
          <p:cNvSpPr/>
          <p:nvPr/>
        </p:nvSpPr>
        <p:spPr>
          <a:xfrm>
            <a:off x="283430" y="1029253"/>
            <a:ext cx="6324600" cy="8689558"/>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 </a:t>
            </a:r>
            <a:r>
              <a:rPr lang="pt-BR" sz="1200" dirty="0" err="1">
                <a:latin typeface="Arial" panose="020B0604020202020204" pitchFamily="34" charset="0"/>
                <a:ea typeface="Calibri" panose="020F0502020204030204" pitchFamily="34" charset="0"/>
                <a:cs typeface="Times New Roman" panose="02020603050405020304" pitchFamily="18" charset="0"/>
              </a:rPr>
              <a:t>Deam</a:t>
            </a:r>
            <a:r>
              <a:rPr lang="pt-BR" sz="1200" dirty="0">
                <a:latin typeface="Arial" panose="020B0604020202020204" pitchFamily="34" charset="0"/>
                <a:ea typeface="Calibri" panose="020F0502020204030204" pitchFamily="34" charset="0"/>
                <a:cs typeface="Times New Roman" panose="02020603050405020304" pitchFamily="18" charset="0"/>
              </a:rPr>
              <a:t> de Juazeiro acolhe mulheres vítimas de qualquer tipo violência, seja ela doméstica (prevista na Lei Maria da Penha), familiar ou de gênero, porém os casos de feminicídios não são resolvidos na </a:t>
            </a:r>
            <a:r>
              <a:rPr lang="pt-BR" sz="1200" dirty="0" err="1">
                <a:latin typeface="Arial" panose="020B0604020202020204" pitchFamily="34" charset="0"/>
                <a:ea typeface="Calibri" panose="020F0502020204030204" pitchFamily="34" charset="0"/>
                <a:cs typeface="Times New Roman" panose="02020603050405020304" pitchFamily="18" charset="0"/>
              </a:rPr>
              <a:t>Deam</a:t>
            </a:r>
            <a:r>
              <a:rPr lang="pt-BR" sz="1200" dirty="0">
                <a:latin typeface="Arial" panose="020B0604020202020204" pitchFamily="34" charset="0"/>
                <a:ea typeface="Calibri" panose="020F0502020204030204" pitchFamily="34" charset="0"/>
                <a:cs typeface="Times New Roman" panose="02020603050405020304" pitchFamily="18" charset="0"/>
              </a:rPr>
              <a:t> e sim na Delegacia de Homicídios (DH) da cidade.  As mulheres que procuram os serviços também passam por um processo de triagem de informações, que geralmente é realizada pelos investigadores, trabalho este feito tanto por homens quanto por mulheres, depende do quantitativo de denúncias que é realizado por dia no órgão. Além fazerem o registro do boletim de ocorrência (B.O), os inspetores e inspetoras também são responsáveis por acompanharem as vítimas de violência até a casa, para fazer a retirada de pertences pessoais, caso a mulher esteja em situação de iminente ameaça à vida, além de fazerem a entrega de intimações e mandatos. Para o preenchimento do boletim de ocorrência, a mulher precisa fornecer as seguintes informações:  nome completo, endereço da vítima, endereço do autor, onde ocorreu o crime, documentação do agressor, apelido (caso tenha).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Após a triagem/registro do B.O, às vítimas fazem os relatos/escutas com as escrivãs. Nesta etapa, há o detalhamento de todo o histórico das agressões, se houve testemunhas, tempo de convivência com o agressor, dia, hora aproximada das agressões, quem socorreu, que tipo de ação ela espera da delegacia, se há o interesse pela expedição de medida protetiva. Após a conversa com as escrivãs, são solicitados os pedidos de medida protetiva à Vara de Justiça pela Paz em Casa. O período de solicitação dura no máximo de 48h.  O agressor é notificado e a vítima é orientada a procurar um local seguro. Para a retirada de pertences pessoais da vítima da residência, a mulher vai acompanhada por uma viatura da polícia e um inspetor. Em seguida, a vítima é levada para um local seguro com os familiares ou fica sob os cuidados do Ciam nas Casas Abrigos, ambientes onde não há a divulgação do endereço para a proteção da vítima. Ao final da conversa com a escrivã, o próximo procedimento é a entrega do B.O da vítima para a delegada, que nos casos de solicitação de medida protetiva, envia para a Vara de Justiça especializada. O agressor é convidado a depor e notificado da medida protetiva.</a:t>
            </a:r>
          </a:p>
          <a:p>
            <a:pPr indent="449580" algn="just">
              <a:lnSpc>
                <a:spcPct val="150000"/>
              </a:lnSpc>
              <a:spcAft>
                <a:spcPts val="800"/>
              </a:spcAft>
            </a:pPr>
            <a:endParaRPr lang="pt-BR" sz="1200" dirty="0">
              <a:latin typeface="Arial" panose="020B060402020202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pt-BR" sz="1000" dirty="0">
                <a:latin typeface="Arial" panose="020B0604020202020204" pitchFamily="34" charset="0"/>
                <a:ea typeface="Calibri" panose="020F0502020204030204" pitchFamily="34" charset="0"/>
                <a:cs typeface="Times New Roman" panose="02020603050405020304" pitchFamily="18" charset="0"/>
              </a:rPr>
              <a:t>A retirada de móveis e eletrodomésticos somente é permitida com a autorização do juiz. </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01260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042B0157-BA92-4007-8D9F-84EF8B6DDBC2}"/>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16B1FADB-3323-4454-802F-9D51B9EB692F}"/>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CE82BEBF-86C4-45DF-A347-88029B2A47A0}"/>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4FEA978F-6C35-421F-BED6-7DF672BD15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741A0ACB-9BB9-4B9B-98A0-2381DEDE288F}"/>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34F4FF76-660F-482B-81F3-F5EBC03BF18F}"/>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AFC96DEF-FE27-4E95-9ADC-04E2C153641D}"/>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ABDFA75D-30DA-4396-8BBA-FF298BE1344A}"/>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68</a:t>
            </a:r>
          </a:p>
        </p:txBody>
      </p:sp>
      <p:sp>
        <p:nvSpPr>
          <p:cNvPr id="12" name="Retângulo 11">
            <a:extLst>
              <a:ext uri="{FF2B5EF4-FFF2-40B4-BE49-F238E27FC236}">
                <a16:creationId xmlns:a16="http://schemas.microsoft.com/office/drawing/2014/main" xmlns="" id="{789408FE-108E-4163-8BC1-17CD86B0684F}"/>
              </a:ext>
            </a:extLst>
          </p:cNvPr>
          <p:cNvSpPr/>
          <p:nvPr/>
        </p:nvSpPr>
        <p:spPr>
          <a:xfrm>
            <a:off x="285749" y="889803"/>
            <a:ext cx="6128302" cy="1447512"/>
          </a:xfrm>
          <a:prstGeom prst="rect">
            <a:avLst/>
          </a:prstGeom>
        </p:spPr>
        <p:txBody>
          <a:bodyPr wrap="square">
            <a:spAutoFit/>
          </a:bodyPr>
          <a:lstStyle/>
          <a:p>
            <a:pPr algn="just">
              <a:lnSpc>
                <a:spcPct val="150000"/>
              </a:lnSpc>
            </a:pPr>
            <a:r>
              <a:rPr lang="pt-BR" sz="1200" dirty="0">
                <a:latin typeface="Arial" panose="020B0604020202020204" pitchFamily="34" charset="0"/>
                <a:ea typeface="Calibri" panose="020F0502020204030204" pitchFamily="34" charset="0"/>
              </a:rPr>
              <a:t>A </a:t>
            </a:r>
            <a:r>
              <a:rPr lang="pt-BR" sz="1200" dirty="0" err="1">
                <a:latin typeface="Arial" panose="020B0604020202020204" pitchFamily="34" charset="0"/>
                <a:ea typeface="Calibri" panose="020F0502020204030204" pitchFamily="34" charset="0"/>
              </a:rPr>
              <a:t>Deam</a:t>
            </a:r>
            <a:r>
              <a:rPr lang="pt-BR" sz="1200" dirty="0">
                <a:latin typeface="Arial" panose="020B0604020202020204" pitchFamily="34" charset="0"/>
                <a:ea typeface="Calibri" panose="020F0502020204030204" pitchFamily="34" charset="0"/>
              </a:rPr>
              <a:t> de Juazeiro funciona em horário comercial, das 08h às 12h e das 14h às 18h. Em casos de procura fora do horário de funcionamento da delegacia (horário noturno, finais de semanas e feriados), as denúncias podem ser realizadas na delegacia de Polícia Civil da cidade e o processo é encaminhado no primeiro dia útil de trabalho para a DEAM. </a:t>
            </a:r>
            <a:endParaRPr lang="pt-BR" sz="1200" dirty="0"/>
          </a:p>
        </p:txBody>
      </p:sp>
    </p:spTree>
    <p:extLst>
      <p:ext uri="{BB962C8B-B14F-4D97-AF65-F5344CB8AC3E}">
        <p14:creationId xmlns:p14="http://schemas.microsoft.com/office/powerpoint/2010/main" val="5621831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EBC5890F-79F9-439D-A99A-BE98AD9AB0A4}"/>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AC4E9154-845E-403C-8FC3-DC0103657375}"/>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075CB48E-6A38-408D-9442-45B8DB6A6B68}"/>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D603F165-2945-44C2-82BD-62F4A826AB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C676F7CF-B8D9-4B86-A777-E570975594C4}"/>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51348896-AC1F-4B65-97A3-5F9ADDD14FA2}"/>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6C26E9EF-F93C-4E9E-BB4B-FB48AE41A7E9}"/>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1F411EAB-6176-4A8E-8FD2-5534E7D38678}"/>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69</a:t>
            </a:r>
          </a:p>
        </p:txBody>
      </p:sp>
      <p:sp>
        <p:nvSpPr>
          <p:cNvPr id="12" name="Retângulo 11">
            <a:extLst>
              <a:ext uri="{FF2B5EF4-FFF2-40B4-BE49-F238E27FC236}">
                <a16:creationId xmlns:a16="http://schemas.microsoft.com/office/drawing/2014/main" xmlns="" id="{C64E4369-2A1B-4340-961D-E46499A576CF}"/>
              </a:ext>
            </a:extLst>
          </p:cNvPr>
          <p:cNvSpPr/>
          <p:nvPr/>
        </p:nvSpPr>
        <p:spPr>
          <a:xfrm>
            <a:off x="1028700" y="889803"/>
            <a:ext cx="4941404" cy="276999"/>
          </a:xfrm>
          <a:prstGeom prst="rect">
            <a:avLst/>
          </a:prstGeom>
        </p:spPr>
        <p:txBody>
          <a:bodyPr wrap="square">
            <a:spAutoFit/>
          </a:bodyPr>
          <a:lstStyle/>
          <a:p>
            <a:pPr algn="ctr"/>
            <a:r>
              <a:rPr lang="pt-BR" sz="1200" b="1" dirty="0">
                <a:latin typeface="Arial" panose="020B0604020202020204" pitchFamily="34" charset="0"/>
                <a:ea typeface="Calibri" panose="020F0502020204030204" pitchFamily="34" charset="0"/>
              </a:rPr>
              <a:t>A Ronda Maria da Penha de Juazeiro-BA</a:t>
            </a:r>
            <a:endParaRPr lang="pt-BR" sz="1200" dirty="0"/>
          </a:p>
        </p:txBody>
      </p:sp>
      <p:pic>
        <p:nvPicPr>
          <p:cNvPr id="13" name="Imagem 12" descr="Imagem relacionada">
            <a:extLst>
              <a:ext uri="{FF2B5EF4-FFF2-40B4-BE49-F238E27FC236}">
                <a16:creationId xmlns:a16="http://schemas.microsoft.com/office/drawing/2014/main" xmlns="" id="{F63F97E3-475A-45E2-8418-A8062FAA54F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92534" y="1067246"/>
            <a:ext cx="3014345" cy="3991610"/>
          </a:xfrm>
          <a:prstGeom prst="rect">
            <a:avLst/>
          </a:prstGeom>
          <a:noFill/>
          <a:ln>
            <a:noFill/>
          </a:ln>
        </p:spPr>
      </p:pic>
      <p:sp>
        <p:nvSpPr>
          <p:cNvPr id="14" name="Retângulo 13">
            <a:extLst>
              <a:ext uri="{FF2B5EF4-FFF2-40B4-BE49-F238E27FC236}">
                <a16:creationId xmlns:a16="http://schemas.microsoft.com/office/drawing/2014/main" xmlns="" id="{1E94A31B-BB1D-44DD-A1C1-D5312B64B83B}"/>
              </a:ext>
            </a:extLst>
          </p:cNvPr>
          <p:cNvSpPr/>
          <p:nvPr/>
        </p:nvSpPr>
        <p:spPr>
          <a:xfrm>
            <a:off x="1714500" y="4629835"/>
            <a:ext cx="3429000" cy="246221"/>
          </a:xfrm>
          <a:prstGeom prst="rect">
            <a:avLst/>
          </a:prstGeom>
        </p:spPr>
        <p:txBody>
          <a:bodyPr>
            <a:spAutoFit/>
          </a:bodyPr>
          <a:lstStyle/>
          <a:p>
            <a:pPr algn="ctr">
              <a:spcAft>
                <a:spcPts val="1000"/>
              </a:spcAft>
            </a:pPr>
            <a:r>
              <a:rPr lang="pt-BR" sz="1000" b="1" i="1" dirty="0">
                <a:solidFill>
                  <a:srgbClr val="44546A"/>
                </a:solidFill>
                <a:latin typeface="Arial" panose="020B0604020202020204" pitchFamily="34" charset="0"/>
                <a:ea typeface="Calibri" panose="020F0502020204030204" pitchFamily="34" charset="0"/>
                <a:cs typeface="Times New Roman" panose="02020603050405020304" pitchFamily="18" charset="0"/>
              </a:rPr>
              <a:t>Fonte: divulgação Ronda Maria da Penha Bahia 2019</a:t>
            </a:r>
            <a:endParaRPr lang="pt-BR" sz="1000"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tângulo 14">
            <a:extLst>
              <a:ext uri="{FF2B5EF4-FFF2-40B4-BE49-F238E27FC236}">
                <a16:creationId xmlns:a16="http://schemas.microsoft.com/office/drawing/2014/main" xmlns="" id="{B874FC4B-7A04-4900-9FC2-AF70D2BE6F60}"/>
              </a:ext>
            </a:extLst>
          </p:cNvPr>
          <p:cNvSpPr/>
          <p:nvPr/>
        </p:nvSpPr>
        <p:spPr>
          <a:xfrm>
            <a:off x="454301" y="4953000"/>
            <a:ext cx="6090201" cy="4597092"/>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 Ronda Maria da Penha da polícia militar é uma iniciativa baiana, criada em 2015 em Salvador, durante as comemorações do Dia internacional da Mulher. O órgão atua na assistência às mulheres com a fiscalização das medidas protetivas, que são decretadas pela justiça. A Ronda é uma inciativa da Major </a:t>
            </a:r>
            <a:r>
              <a:rPr lang="pt-BR" sz="1200" dirty="0" err="1">
                <a:latin typeface="Arial" panose="020B0604020202020204" pitchFamily="34" charset="0"/>
                <a:ea typeface="Calibri" panose="020F0502020204030204" pitchFamily="34" charset="0"/>
                <a:cs typeface="Times New Roman" panose="02020603050405020304" pitchFamily="18" charset="0"/>
              </a:rPr>
              <a:t>Denice</a:t>
            </a:r>
            <a:r>
              <a:rPr lang="pt-BR" sz="1200" dirty="0">
                <a:latin typeface="Arial" panose="020B0604020202020204" pitchFamily="34" charset="0"/>
                <a:ea typeface="Calibri" panose="020F0502020204030204" pitchFamily="34" charset="0"/>
                <a:cs typeface="Times New Roman" panose="02020603050405020304" pitchFamily="18" charset="0"/>
              </a:rPr>
              <a:t> Santigado, fruto de um termo de cooperação técnica entre as secretarias estaduais de Políticas para as Mulheres (SPM-BA) e de Segurança Pública (SSP), Defensoria Pública, do Tribunal de Justiça da Bahia e do Ministério Público.  O estado da Bahia conta com 14 unidades da Ronda, distribuídas pelos municípios de Salvador, Juazeiro, Paulo Afonso, Feira de Santana, Vitória da Conquista, Jacobina, Itabuna, Senhor do Bomfim, Lauro de Freitas, Campo Formoso, Sobradinho, </a:t>
            </a:r>
            <a:r>
              <a:rPr lang="pt-BR" sz="1200" dirty="0" err="1">
                <a:latin typeface="Arial" panose="020B0604020202020204" pitchFamily="34" charset="0"/>
                <a:ea typeface="Calibri" panose="020F0502020204030204" pitchFamily="34" charset="0"/>
                <a:cs typeface="Times New Roman" panose="02020603050405020304" pitchFamily="18" charset="0"/>
              </a:rPr>
              <a:t>Itaperica</a:t>
            </a:r>
            <a:r>
              <a:rPr lang="pt-BR" sz="1200" dirty="0">
                <a:latin typeface="Arial" panose="020B0604020202020204" pitchFamily="34" charset="0"/>
                <a:ea typeface="Calibri" panose="020F0502020204030204" pitchFamily="34" charset="0"/>
                <a:cs typeface="Times New Roman" panose="02020603050405020304" pitchFamily="18" charset="0"/>
              </a:rPr>
              <a:t>, </a:t>
            </a:r>
            <a:r>
              <a:rPr lang="pt-BR" sz="1200" dirty="0" err="1">
                <a:latin typeface="Arial" panose="020B0604020202020204" pitchFamily="34" charset="0"/>
                <a:ea typeface="Calibri" panose="020F0502020204030204" pitchFamily="34" charset="0"/>
                <a:cs typeface="Times New Roman" panose="02020603050405020304" pitchFamily="18" charset="0"/>
              </a:rPr>
              <a:t>Guanabi</a:t>
            </a:r>
            <a:r>
              <a:rPr lang="pt-BR" sz="1200" dirty="0">
                <a:latin typeface="Arial" panose="020B0604020202020204" pitchFamily="34" charset="0"/>
                <a:ea typeface="Calibri" panose="020F0502020204030204" pitchFamily="34" charset="0"/>
                <a:cs typeface="Times New Roman" panose="02020603050405020304" pitchFamily="18" charset="0"/>
              </a:rPr>
              <a:t> e Barreiras.</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Juazeiro, foi a primeira cidade do Interior da Bahia a receber a ronda no mesmo ano de seu lançamento em Salvador. A RMP busca garantir direitos as mulheres em situação de violência e salvaguardar a vida das vítimas de violência doméstica, buscando fortalece-las, para que haja o rompimento do ciclo da violência. </a:t>
            </a:r>
            <a:r>
              <a:rPr lang="pt-BR" sz="1200" dirty="0">
                <a:latin typeface="Arial" panose="020B0604020202020204" pitchFamily="34" charset="0"/>
                <a:ea typeface="Calibri" panose="020F0502020204030204" pitchFamily="34" charset="0"/>
                <a:cs typeface="Arial" panose="020B0604020202020204" pitchFamily="34" charset="0"/>
              </a:rPr>
              <a:t> A operação </a:t>
            </a:r>
            <a:r>
              <a:rPr lang="pt-BR" sz="1200" dirty="0">
                <a:latin typeface="Arial" panose="020B0604020202020204" pitchFamily="34" charset="0"/>
                <a:cs typeface="Arial" panose="020B0604020202020204" pitchFamily="34" charset="0"/>
              </a:rPr>
              <a:t>realiza a fiscalização do cumprimento das medidas protetivas, solicitadas pela Delegacia da Mulher e expedidas pelo juiz da Vara de Justiça pela Paz em Casa. </a:t>
            </a:r>
            <a:r>
              <a:rPr lang="pt-BR" sz="1200" dirty="0">
                <a:latin typeface="Arial" panose="020B0604020202020204" pitchFamily="34" charset="0"/>
                <a:ea typeface="Calibri" panose="020F0502020204030204" pitchFamily="34" charset="0"/>
                <a:cs typeface="Arial" panose="020B0604020202020204" pitchFamily="34" charset="0"/>
              </a:rPr>
              <a:t> </a:t>
            </a:r>
            <a:endParaRPr lang="pt-B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010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Agrupar 10">
            <a:extLst>
              <a:ext uri="{FF2B5EF4-FFF2-40B4-BE49-F238E27FC236}">
                <a16:creationId xmlns:a16="http://schemas.microsoft.com/office/drawing/2014/main" xmlns="" id="{946C84DE-3D1A-4808-9151-268245ADAFAD}"/>
              </a:ext>
            </a:extLst>
          </p:cNvPr>
          <p:cNvGrpSpPr/>
          <p:nvPr/>
        </p:nvGrpSpPr>
        <p:grpSpPr>
          <a:xfrm>
            <a:off x="0" y="-110123"/>
            <a:ext cx="6874731" cy="9807147"/>
            <a:chOff x="0" y="-169757"/>
            <a:chExt cx="6874731" cy="9807147"/>
          </a:xfrm>
        </p:grpSpPr>
        <p:grpSp>
          <p:nvGrpSpPr>
            <p:cNvPr id="12" name="Agrupar 11">
              <a:extLst>
                <a:ext uri="{FF2B5EF4-FFF2-40B4-BE49-F238E27FC236}">
                  <a16:creationId xmlns:a16="http://schemas.microsoft.com/office/drawing/2014/main" xmlns="" id="{27D7D439-771D-4976-911D-F849B7619BA0}"/>
                </a:ext>
              </a:extLst>
            </p:cNvPr>
            <p:cNvGrpSpPr/>
            <p:nvPr/>
          </p:nvGrpSpPr>
          <p:grpSpPr>
            <a:xfrm>
              <a:off x="5526156" y="-169757"/>
              <a:ext cx="1331843" cy="999925"/>
              <a:chOff x="5445979" y="-152402"/>
              <a:chExt cx="1428750" cy="1295392"/>
            </a:xfrm>
          </p:grpSpPr>
          <p:sp>
            <p:nvSpPr>
              <p:cNvPr id="16" name="Seta: para Cima 15">
                <a:extLst>
                  <a:ext uri="{FF2B5EF4-FFF2-40B4-BE49-F238E27FC236}">
                    <a16:creationId xmlns:a16="http://schemas.microsoft.com/office/drawing/2014/main" xmlns="" id="{17BD970F-A654-4A67-9C03-AFA6A3584B6C}"/>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7" name="Picture 20" descr="Imagem relacionada">
                <a:extLst>
                  <a:ext uri="{FF2B5EF4-FFF2-40B4-BE49-F238E27FC236}">
                    <a16:creationId xmlns:a16="http://schemas.microsoft.com/office/drawing/2014/main" xmlns="" id="{AB8A87CC-24FC-4FA5-ADF8-2FF3574BA8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Agrupar 12">
              <a:extLst>
                <a:ext uri="{FF2B5EF4-FFF2-40B4-BE49-F238E27FC236}">
                  <a16:creationId xmlns:a16="http://schemas.microsoft.com/office/drawing/2014/main" xmlns="" id="{23699492-4760-4850-98F0-60EEA0223225}"/>
                </a:ext>
              </a:extLst>
            </p:cNvPr>
            <p:cNvGrpSpPr/>
            <p:nvPr/>
          </p:nvGrpSpPr>
          <p:grpSpPr>
            <a:xfrm>
              <a:off x="0" y="9568809"/>
              <a:ext cx="6874731" cy="68581"/>
              <a:chOff x="-1" y="9414509"/>
              <a:chExt cx="6874731" cy="68581"/>
            </a:xfrm>
          </p:grpSpPr>
          <p:sp>
            <p:nvSpPr>
              <p:cNvPr id="14" name="Seta: para Cima 13">
                <a:extLst>
                  <a:ext uri="{FF2B5EF4-FFF2-40B4-BE49-F238E27FC236}">
                    <a16:creationId xmlns:a16="http://schemas.microsoft.com/office/drawing/2014/main" xmlns="" id="{233D8047-F0FB-4E2C-B362-B3ADE6878B12}"/>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5" name="Conector reto 14">
                <a:extLst>
                  <a:ext uri="{FF2B5EF4-FFF2-40B4-BE49-F238E27FC236}">
                    <a16:creationId xmlns:a16="http://schemas.microsoft.com/office/drawing/2014/main" xmlns="" id="{E689960A-1A01-4208-8FF9-79113B0CA0E6}"/>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8" name="Retângulo 17">
            <a:extLst>
              <a:ext uri="{FF2B5EF4-FFF2-40B4-BE49-F238E27FC236}">
                <a16:creationId xmlns:a16="http://schemas.microsoft.com/office/drawing/2014/main" xmlns="" id="{A6CCA662-84AB-46D6-8E58-BC28A62300E4}"/>
              </a:ext>
            </a:extLst>
          </p:cNvPr>
          <p:cNvSpPr/>
          <p:nvPr/>
        </p:nvSpPr>
        <p:spPr>
          <a:xfrm>
            <a:off x="265208" y="1018766"/>
            <a:ext cx="6361043" cy="3642985"/>
          </a:xfrm>
          <a:prstGeom prst="rect">
            <a:avLst/>
          </a:prstGeom>
        </p:spPr>
        <p:txBody>
          <a:bodyPr wrap="square">
            <a:spAutoFit/>
          </a:bodyPr>
          <a:lstStyle/>
          <a:p>
            <a:pPr indent="449580" algn="just">
              <a:lnSpc>
                <a:spcPct val="150000"/>
              </a:lnSpc>
              <a:spcBef>
                <a:spcPts val="1200"/>
              </a:spcBef>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O livro-reportagem busca reforçar para outras mulheres, que convivem com a violência doméstica, de que elas não estão sozinhas, que existem outras vítimas que estão passando pelos mesmos traumas, mas que tem conseguido aos poucos, superar e sair do relacionamento abusivo do “seu jeito”, ou recorrendo as políticas de enfretamento, que apesar de frágeis são consideradas importantes conquistas femininas, que  procuram promover a recuperação da autoestima, a segurança, o autocuidado, além de ajudar na cicatrização de feridas, que levam tempo para sarar...</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Bef>
                <a:spcPts val="1200"/>
              </a:spcBef>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Por isso, permita-se voar para o Sertão da Bahia e conhecer as histórias de seis mulheres do campo, que decidiram reconstruir suas vidas por conta própria, enfrentando o preconceito, o machismo, o descrédito social de ser mãe solteira, que como diz a letra da música de Belchior, “sangraram e choraram pra cachorro”, mas que na dor encontraram forças para romper com todos esses tabus.  Boa leitura!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aixaDeTexto 1">
            <a:extLst>
              <a:ext uri="{FF2B5EF4-FFF2-40B4-BE49-F238E27FC236}">
                <a16:creationId xmlns:a16="http://schemas.microsoft.com/office/drawing/2014/main" xmlns="" id="{3C9565AB-FCE9-42FE-B8EB-5CF1357EE355}"/>
              </a:ext>
            </a:extLst>
          </p:cNvPr>
          <p:cNvSpPr txBox="1"/>
          <p:nvPr/>
        </p:nvSpPr>
        <p:spPr>
          <a:xfrm>
            <a:off x="6255853" y="222314"/>
            <a:ext cx="656148" cy="369332"/>
          </a:xfrm>
          <a:prstGeom prst="rect">
            <a:avLst/>
          </a:prstGeom>
          <a:noFill/>
        </p:spPr>
        <p:txBody>
          <a:bodyPr wrap="square" rtlCol="0">
            <a:spAutoFit/>
          </a:bodyPr>
          <a:lstStyle/>
          <a:p>
            <a:r>
              <a:rPr lang="pt-BR" b="1" dirty="0">
                <a:solidFill>
                  <a:schemeClr val="bg1"/>
                </a:solidFill>
              </a:rPr>
              <a:t>07</a:t>
            </a:r>
          </a:p>
        </p:txBody>
      </p:sp>
    </p:spTree>
    <p:extLst>
      <p:ext uri="{BB962C8B-B14F-4D97-AF65-F5344CB8AC3E}">
        <p14:creationId xmlns:p14="http://schemas.microsoft.com/office/powerpoint/2010/main" val="12661296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08122CBF-D76D-40FB-B30A-3073A03B2533}"/>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FFBB0C42-3A76-45AB-B6D8-1B5C9F35CA30}"/>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6775225A-3C5C-44EF-95D0-5D74C018A3AA}"/>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FC870DA9-6E9C-42EF-9559-C68568A688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E7C80421-9149-43E4-9DD0-4DFADD339278}"/>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D0665B44-8010-410A-939D-D66191C83D79}"/>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A3F4EB97-B2AB-4725-BE8C-9FD42E390C25}"/>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A751510F-F4AD-43E1-86BD-0F982475E8F0}"/>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70</a:t>
            </a:r>
          </a:p>
        </p:txBody>
      </p:sp>
      <p:sp>
        <p:nvSpPr>
          <p:cNvPr id="12" name="Retângulo 11">
            <a:extLst>
              <a:ext uri="{FF2B5EF4-FFF2-40B4-BE49-F238E27FC236}">
                <a16:creationId xmlns:a16="http://schemas.microsoft.com/office/drawing/2014/main" xmlns="" id="{D0161F31-C8FA-463C-9ADB-04D9865E62B7}"/>
              </a:ext>
            </a:extLst>
          </p:cNvPr>
          <p:cNvSpPr/>
          <p:nvPr/>
        </p:nvSpPr>
        <p:spPr>
          <a:xfrm>
            <a:off x="247650" y="889803"/>
            <a:ext cx="6324600" cy="1170513"/>
          </a:xfrm>
          <a:prstGeom prst="rect">
            <a:avLst/>
          </a:prstGeom>
        </p:spPr>
        <p:txBody>
          <a:bodyPr wrap="square">
            <a:spAutoFit/>
          </a:bodyPr>
          <a:lstStyle/>
          <a:p>
            <a:pPr algn="just">
              <a:lnSpc>
                <a:spcPct val="150000"/>
              </a:lnSpc>
            </a:pPr>
            <a:r>
              <a:rPr lang="pt-BR" sz="1200" dirty="0">
                <a:latin typeface="Arial" panose="020B0604020202020204" pitchFamily="34" charset="0"/>
                <a:ea typeface="Calibri" panose="020F0502020204030204" pitchFamily="34" charset="0"/>
              </a:rPr>
              <a:t>Também é função da polícia especializada a abordagem de pessoas, atendimento de urgência, palestras preventivas nas escolas, bairros de periferia e na zona rural, escolta, cumprimento de ordem judicial, prisão, apreensão de arma de fogo e de drogas, prestação de socorro, acompanhamento a delegacia da mulher, entre outros.</a:t>
            </a:r>
            <a:endParaRPr lang="pt-BR" sz="1200" dirty="0"/>
          </a:p>
        </p:txBody>
      </p:sp>
      <p:pic>
        <p:nvPicPr>
          <p:cNvPr id="13" name="Imagem 12">
            <a:extLst>
              <a:ext uri="{FF2B5EF4-FFF2-40B4-BE49-F238E27FC236}">
                <a16:creationId xmlns:a16="http://schemas.microsoft.com/office/drawing/2014/main" xmlns="" id="{6FD3519C-8255-47F8-A59D-E1D94FC5130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7767" y="2165403"/>
            <a:ext cx="5495925" cy="3093720"/>
          </a:xfrm>
          <a:prstGeom prst="rect">
            <a:avLst/>
          </a:prstGeom>
          <a:noFill/>
          <a:ln>
            <a:noFill/>
          </a:ln>
        </p:spPr>
      </p:pic>
      <p:sp>
        <p:nvSpPr>
          <p:cNvPr id="14" name="Retângulo 13">
            <a:extLst>
              <a:ext uri="{FF2B5EF4-FFF2-40B4-BE49-F238E27FC236}">
                <a16:creationId xmlns:a16="http://schemas.microsoft.com/office/drawing/2014/main" xmlns="" id="{FF66786E-470A-4477-96D4-15E1CC504B99}"/>
              </a:ext>
            </a:extLst>
          </p:cNvPr>
          <p:cNvSpPr/>
          <p:nvPr/>
        </p:nvSpPr>
        <p:spPr>
          <a:xfrm>
            <a:off x="419100" y="5364210"/>
            <a:ext cx="6153150" cy="528350"/>
          </a:xfrm>
          <a:prstGeom prst="rect">
            <a:avLst/>
          </a:prstGeom>
        </p:spPr>
        <p:txBody>
          <a:bodyPr wrap="square">
            <a:spAutoFit/>
          </a:bodyPr>
          <a:lstStyle/>
          <a:p>
            <a:pPr algn="ctr">
              <a:spcAft>
                <a:spcPts val="1000"/>
              </a:spcAft>
            </a:pPr>
            <a:r>
              <a:rPr lang="pt-BR" sz="1000" b="1" i="1" dirty="0">
                <a:solidFill>
                  <a:srgbClr val="44546A"/>
                </a:solidFill>
                <a:latin typeface="Arial" panose="020B0604020202020204" pitchFamily="34" charset="0"/>
                <a:ea typeface="Calibri" panose="020F0502020204030204" pitchFamily="34" charset="0"/>
                <a:cs typeface="Times New Roman" panose="02020603050405020304" pitchFamily="18" charset="0"/>
              </a:rPr>
              <a:t>Entrega de alimentos para famílias carentes</a:t>
            </a:r>
            <a:endParaRPr lang="pt-BR" sz="1000"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r>
              <a:rPr lang="pt-BR" sz="1000" b="1" i="1" dirty="0">
                <a:solidFill>
                  <a:srgbClr val="44546A"/>
                </a:solidFill>
                <a:latin typeface="Arial" panose="020B0604020202020204" pitchFamily="34" charset="0"/>
                <a:ea typeface="Calibri" panose="020F0502020204030204" pitchFamily="34" charset="0"/>
                <a:cs typeface="Times New Roman" panose="02020603050405020304" pitchFamily="18" charset="0"/>
              </a:rPr>
              <a:t>Fonte: divulgação Ronda Maria da Penha Bahia 2019</a:t>
            </a:r>
            <a:endParaRPr lang="pt-BR" sz="1000"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tângulo 14">
            <a:extLst>
              <a:ext uri="{FF2B5EF4-FFF2-40B4-BE49-F238E27FC236}">
                <a16:creationId xmlns:a16="http://schemas.microsoft.com/office/drawing/2014/main" xmlns="" id="{EC3DE991-8CAB-4F17-88D3-DEFB38265F87}"/>
              </a:ext>
            </a:extLst>
          </p:cNvPr>
          <p:cNvSpPr/>
          <p:nvPr/>
        </p:nvSpPr>
        <p:spPr>
          <a:xfrm>
            <a:off x="275068" y="5997647"/>
            <a:ext cx="6191250" cy="3109506"/>
          </a:xfrm>
          <a:prstGeom prst="rect">
            <a:avLst/>
          </a:prstGeom>
        </p:spPr>
        <p:txBody>
          <a:bodyPr wrap="square">
            <a:spAutoFit/>
          </a:bodyPr>
          <a:lstStyle/>
          <a:p>
            <a:pPr algn="just">
              <a:lnSpc>
                <a:spcPct val="150000"/>
              </a:lnSpc>
            </a:pPr>
            <a:r>
              <a:rPr lang="pt-BR" sz="1200" dirty="0">
                <a:latin typeface="Arial" panose="020B0604020202020204" pitchFamily="34" charset="0"/>
                <a:ea typeface="Calibri" panose="020F0502020204030204" pitchFamily="34" charset="0"/>
              </a:rPr>
              <a:t>Até chegar à Ronda Maria da Penha, as medidas protetivas passam por um filtro onde são classificados em casos de alta gravidade, graves e média gravidade. Logo após há uma conferência do processo pelos/as policiais e a certificação de que o agressor foi informado da solicitação de afastamento da vítima. Ao fim desta análise é dado o início ao atendimento com as mulheres. Os/as policias que integram os serviços da Ronda Maria da Penha usam fardamentos e viaturas padronizadas, com uma lista lilás, que representa a cor de combate a violência doméstica e familiar. Após a expedição da medida protetiva, o agressor é notificado, e orientado para que os afastamentos sejam cumpridos. O agressor precisa manter uma distância de no mínimo 500 metros da vítima e não estabelecer nenhum tipo de contato eletrônico, por e-mail ou rede social. A medida protetiva possui o período de 180 dias prorrogáveis.</a:t>
            </a:r>
            <a:endParaRPr lang="pt-BR" sz="1200" dirty="0"/>
          </a:p>
        </p:txBody>
      </p:sp>
    </p:spTree>
    <p:extLst>
      <p:ext uri="{BB962C8B-B14F-4D97-AF65-F5344CB8AC3E}">
        <p14:creationId xmlns:p14="http://schemas.microsoft.com/office/powerpoint/2010/main" val="25009078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5D9E2079-790E-427E-8593-F49902AF95C0}"/>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70819D29-FCC3-4D11-B83C-AEAF049A2A4C}"/>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0AE95070-9025-4D5C-85DD-D1983F261814}"/>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4240FDE0-6FFF-4B00-8467-3A22413D03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F6D5264E-53D6-493C-96E2-27E0AFE3D6B3}"/>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37E6020E-D566-403F-AB3F-B307AB473409}"/>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98233474-3B42-4FFF-858C-EF03973831FB}"/>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A982B126-8B33-4C02-AF9F-81C96B0DA41A}"/>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71</a:t>
            </a:r>
          </a:p>
        </p:txBody>
      </p:sp>
      <p:sp>
        <p:nvSpPr>
          <p:cNvPr id="12" name="Retângulo 11">
            <a:extLst>
              <a:ext uri="{FF2B5EF4-FFF2-40B4-BE49-F238E27FC236}">
                <a16:creationId xmlns:a16="http://schemas.microsoft.com/office/drawing/2014/main" xmlns="" id="{C8F998CA-7F63-4AD7-A38E-315E2E5C7539}"/>
              </a:ext>
            </a:extLst>
          </p:cNvPr>
          <p:cNvSpPr/>
          <p:nvPr/>
        </p:nvSpPr>
        <p:spPr>
          <a:xfrm>
            <a:off x="304800" y="1158873"/>
            <a:ext cx="6286499" cy="3591689"/>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Em caso de descumprimento da proteção, por parte do agressor, a mulher comunica a ronda Maria da Penha e com base na lei 13.641/2018, o agressor pode sofrer pena de detenção de três meses a dois anos.</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 operação também realiza atividades de prevenção e orientações, com palestras em escolas, capacitação com profissionais de saúde pertencentes à rede de atenção à mulher, mutirão de atendimentos, visitas as assistidas, campanhas de arrecadação de alimentos para as mulheres da zona urbana e rural de Juazeiro, além de promoverem junto a rede </a:t>
            </a:r>
            <a:r>
              <a:rPr lang="pt-BR" sz="1200" dirty="0" err="1">
                <a:latin typeface="Arial" panose="020B0604020202020204" pitchFamily="34" charset="0"/>
                <a:ea typeface="Calibri" panose="020F0502020204030204" pitchFamily="34" charset="0"/>
                <a:cs typeface="Times New Roman" panose="02020603050405020304" pitchFamily="18" charset="0"/>
              </a:rPr>
              <a:t>Creas</a:t>
            </a:r>
            <a:r>
              <a:rPr lang="pt-BR" sz="1200" dirty="0">
                <a:latin typeface="Arial" panose="020B0604020202020204" pitchFamily="34" charset="0"/>
                <a:ea typeface="Calibri" panose="020F0502020204030204" pitchFamily="34" charset="0"/>
                <a:cs typeface="Times New Roman" panose="02020603050405020304" pitchFamily="18" charset="0"/>
              </a:rPr>
              <a:t> e com o poder judiciário, palestras de ressocialização com os agressores chamado de Ronda para homens, onde são discutidos temas relativos  aos direitos da família, a importância dos filhos, direitos humanos e as aulas são ministradas por um policial que integra a Ronda.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m 12">
            <a:extLst>
              <a:ext uri="{FF2B5EF4-FFF2-40B4-BE49-F238E27FC236}">
                <a16:creationId xmlns:a16="http://schemas.microsoft.com/office/drawing/2014/main" xmlns="" id="{0BA7E95A-4A93-429B-86A8-0F61CE54815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78742" y="4575085"/>
            <a:ext cx="5133975" cy="2889885"/>
          </a:xfrm>
          <a:prstGeom prst="rect">
            <a:avLst/>
          </a:prstGeom>
          <a:noFill/>
          <a:ln>
            <a:noFill/>
          </a:ln>
        </p:spPr>
      </p:pic>
      <p:sp>
        <p:nvSpPr>
          <p:cNvPr id="14" name="Retângulo 13">
            <a:extLst>
              <a:ext uri="{FF2B5EF4-FFF2-40B4-BE49-F238E27FC236}">
                <a16:creationId xmlns:a16="http://schemas.microsoft.com/office/drawing/2014/main" xmlns="" id="{D219E77F-6502-4FDB-966C-A0E5EA842EAD}"/>
              </a:ext>
            </a:extLst>
          </p:cNvPr>
          <p:cNvSpPr/>
          <p:nvPr/>
        </p:nvSpPr>
        <p:spPr>
          <a:xfrm>
            <a:off x="1833780" y="7732765"/>
            <a:ext cx="3429000" cy="813941"/>
          </a:xfrm>
          <a:prstGeom prst="rect">
            <a:avLst/>
          </a:prstGeom>
        </p:spPr>
        <p:txBody>
          <a:bodyPr>
            <a:spAutoFit/>
          </a:bodyPr>
          <a:lstStyle/>
          <a:p>
            <a:pPr algn="ctr">
              <a:spcAft>
                <a:spcPts val="1000"/>
              </a:spcAft>
            </a:pPr>
            <a:r>
              <a:rPr lang="pt-BR" sz="1000" b="1" i="1" dirty="0">
                <a:solidFill>
                  <a:srgbClr val="44546A"/>
                </a:solidFill>
                <a:latin typeface="Arial" panose="020B0604020202020204" pitchFamily="34" charset="0"/>
                <a:ea typeface="Calibri" panose="020F0502020204030204" pitchFamily="34" charset="0"/>
                <a:cs typeface="Times New Roman" panose="02020603050405020304" pitchFamily="18" charset="0"/>
              </a:rPr>
              <a:t>Projeto Ronda para Homens.</a:t>
            </a:r>
            <a:endParaRPr lang="pt-BR" sz="1000"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r>
              <a:rPr lang="pt-BR" sz="1000" b="1" i="1" dirty="0">
                <a:solidFill>
                  <a:srgbClr val="44546A"/>
                </a:solidFill>
                <a:latin typeface="Arial" panose="020B0604020202020204" pitchFamily="34" charset="0"/>
                <a:ea typeface="Calibri" panose="020F0502020204030204" pitchFamily="34" charset="0"/>
                <a:cs typeface="Times New Roman" panose="02020603050405020304" pitchFamily="18" charset="0"/>
              </a:rPr>
              <a:t>Fonte: divulgação Ronda Maria da Penha Bahia 2019</a:t>
            </a:r>
            <a:endParaRPr lang="pt-BR" sz="1000"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000" dirty="0">
                <a:latin typeface="Calibri" panose="020F0502020204030204" pitchFamily="34" charset="0"/>
                <a:ea typeface="Calibri" panose="020F0502020204030204" pitchFamily="34" charset="0"/>
                <a:cs typeface="Times New Roman" panose="02020603050405020304" pitchFamily="18" charset="0"/>
              </a:rPr>
              <a:t> </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tângulo 1">
            <a:extLst>
              <a:ext uri="{FF2B5EF4-FFF2-40B4-BE49-F238E27FC236}">
                <a16:creationId xmlns:a16="http://schemas.microsoft.com/office/drawing/2014/main" xmlns="" id="{9BF8D671-5C4E-411D-8230-817AAE39F1A4}"/>
              </a:ext>
            </a:extLst>
          </p:cNvPr>
          <p:cNvSpPr/>
          <p:nvPr/>
        </p:nvSpPr>
        <p:spPr>
          <a:xfrm>
            <a:off x="304801" y="9033111"/>
            <a:ext cx="6286498" cy="400110"/>
          </a:xfrm>
          <a:prstGeom prst="rect">
            <a:avLst/>
          </a:prstGeom>
        </p:spPr>
        <p:txBody>
          <a:bodyPr wrap="square">
            <a:spAutoFit/>
          </a:bodyPr>
          <a:lstStyle/>
          <a:p>
            <a:pPr algn="just">
              <a:spcAft>
                <a:spcPts val="0"/>
              </a:spcAft>
            </a:pPr>
            <a:r>
              <a:rPr lang="pt-BR"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 legislação altera a Lei Maria da Penha e dispõe sobre a tipificação do crime de descumprimento de medida protetiva de urgência (BRASIL, 2018). </a:t>
            </a:r>
            <a:endParaRPr lang="pt-BR" sz="1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25187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6D651B43-2B4C-4C2B-8279-9CDA3FCD700B}"/>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A705870E-41D8-4FF2-9A42-60C31ED57FA7}"/>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CB5FB3F7-7CE4-4817-811C-586B27BB9A38}"/>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AE80D5E1-E0AB-4B51-9A36-385DF7B75D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7933869D-993F-48B0-9932-E7DB1D08365F}"/>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6448D3A1-EA11-43EE-A9D9-411F09F9387B}"/>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CC180772-1F76-47C3-A612-6B0DAF7101C3}"/>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88D1DF84-F943-4405-A138-917EEE4BF031}"/>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72</a:t>
            </a:r>
          </a:p>
        </p:txBody>
      </p:sp>
      <p:sp>
        <p:nvSpPr>
          <p:cNvPr id="12" name="Retângulo 11">
            <a:extLst>
              <a:ext uri="{FF2B5EF4-FFF2-40B4-BE49-F238E27FC236}">
                <a16:creationId xmlns:a16="http://schemas.microsoft.com/office/drawing/2014/main" xmlns="" id="{0CE72461-2526-4404-BC68-72EC65CC625F}"/>
              </a:ext>
            </a:extLst>
          </p:cNvPr>
          <p:cNvSpPr/>
          <p:nvPr/>
        </p:nvSpPr>
        <p:spPr>
          <a:xfrm>
            <a:off x="323850" y="1143206"/>
            <a:ext cx="6229350" cy="8548494"/>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 RMP de Juazeiro realiza visitas periódicas às mulheres, com orientações de empoderamento, tanto da sede quanto do interior. Caso haja o descumprimento da medida protetiva, a vítima notifica a ação para os policiais militares e o agressor é preso. Integra o corpo de funcionários da RMP de Juazeiro 12 policiais. A entidade fica localizada no prédio do Fórum Conselheiro Luís Viana, na rua Travessa José Guerra e funciona em horário comercial, das 8h às 12h e das 14 às 16h.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pt-BR" sz="1000" dirty="0">
                <a:latin typeface="Arial" panose="020B0604020202020204" pitchFamily="34" charset="0"/>
                <a:ea typeface="Calibri" panose="020F0502020204030204" pitchFamily="34" charset="0"/>
                <a:cs typeface="Times New Roman" panose="02020603050405020304" pitchFamily="18" charset="0"/>
              </a:rPr>
              <a:t>Em 03 de abril de 2018, foi sancionada a lei 13.671, que altera a Lei Maria da Penha (11.340), e tipifica como crime o descumprimento de medidas protetivas de urgência (BRASIL, 2018). </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05864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51E50B0E-8856-4F88-8C6E-AB19F8FA07E2}"/>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481E8864-802A-44B3-AA89-8B29EF6D5082}"/>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EA6C52E3-A256-4711-A664-1742A4FB5A4D}"/>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1F6D7E72-ACEC-4FA3-8ADE-28B8D79855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B22C0B72-0265-4597-89B6-241D099B0C74}"/>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E3B4C7C2-DA8D-4EE0-8F46-33A70F21205F}"/>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6F7A7361-FFA4-463B-904E-8311929FECEB}"/>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24ECAA88-5B63-42F4-BA51-8C05094C9DC4}"/>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73</a:t>
            </a:r>
          </a:p>
        </p:txBody>
      </p:sp>
      <p:sp>
        <p:nvSpPr>
          <p:cNvPr id="13" name="Retângulo 12">
            <a:extLst>
              <a:ext uri="{FF2B5EF4-FFF2-40B4-BE49-F238E27FC236}">
                <a16:creationId xmlns:a16="http://schemas.microsoft.com/office/drawing/2014/main" xmlns="" id="{51FBE4DE-D810-4247-A4FB-23A111E4720B}"/>
              </a:ext>
            </a:extLst>
          </p:cNvPr>
          <p:cNvSpPr/>
          <p:nvPr/>
        </p:nvSpPr>
        <p:spPr>
          <a:xfrm>
            <a:off x="269077" y="659120"/>
            <a:ext cx="6353306" cy="8693662"/>
          </a:xfrm>
          <a:prstGeom prst="rect">
            <a:avLst/>
          </a:prstGeom>
        </p:spPr>
        <p:txBody>
          <a:bodyPr wrap="square">
            <a:spAutoFit/>
          </a:bodyPr>
          <a:lstStyle/>
          <a:p>
            <a:pPr>
              <a:lnSpc>
                <a:spcPct val="107000"/>
              </a:lnSpc>
              <a:spcAft>
                <a:spcPts val="800"/>
              </a:spcAft>
            </a:pPr>
            <a:r>
              <a:rPr lang="pt-BR" sz="1200" b="1" dirty="0">
                <a:latin typeface="Arial" panose="020B0604020202020204" pitchFamily="34" charset="0"/>
                <a:ea typeface="Calibri" panose="020F0502020204030204" pitchFamily="34" charset="0"/>
                <a:cs typeface="Times New Roman" panose="02020603050405020304" pitchFamily="18" charset="0"/>
              </a:rPr>
              <a:t>REFERENCIAS</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200" b="1"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ANUÁRIO BRASILEIRO DE SEGURANÇA PÚBLICA. </a:t>
            </a:r>
            <a:r>
              <a:rPr lang="pt-BR" sz="1200" b="1" dirty="0">
                <a:latin typeface="Arial" panose="020B0604020202020204" pitchFamily="34" charset="0"/>
                <a:ea typeface="Calibri" panose="020F0502020204030204" pitchFamily="34" charset="0"/>
                <a:cs typeface="Times New Roman" panose="02020603050405020304" pitchFamily="18" charset="0"/>
              </a:rPr>
              <a:t>Estatísticas criminais e violência contra a mulher. </a:t>
            </a:r>
            <a:r>
              <a:rPr lang="pt-BR" sz="1200" dirty="0">
                <a:latin typeface="Arial" panose="020B0604020202020204" pitchFamily="34" charset="0"/>
                <a:ea typeface="Calibri" panose="020F0502020204030204" pitchFamily="34" charset="0"/>
                <a:cs typeface="Times New Roman" panose="02020603050405020304" pitchFamily="18" charset="0"/>
              </a:rPr>
              <a:t>Fórum Brasileiro de Segurança Pública. ISSN 1983-7634 ano 12.</a:t>
            </a:r>
            <a:r>
              <a:rPr lang="pt-BR" sz="1200" dirty="0">
                <a:latin typeface="Calibri" panose="020F0502020204030204" pitchFamily="34" charset="0"/>
                <a:ea typeface="Calibri" panose="020F0502020204030204" pitchFamily="34" charset="0"/>
                <a:cs typeface="Times New Roman" panose="02020603050405020304" pitchFamily="18" charset="0"/>
              </a:rPr>
              <a:t> </a:t>
            </a:r>
            <a:r>
              <a:rPr lang="pt-BR" sz="1200" dirty="0">
                <a:latin typeface="Arial" panose="020B0604020202020204" pitchFamily="34" charset="0"/>
                <a:ea typeface="Calibri" panose="020F0502020204030204" pitchFamily="34" charset="0"/>
                <a:cs typeface="Times New Roman" panose="02020603050405020304" pitchFamily="18" charset="0"/>
              </a:rPr>
              <a:t>2018.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AZEVEDO, Maria Amélia. </a:t>
            </a:r>
            <a:r>
              <a:rPr lang="pt-BR" sz="1200" b="1" dirty="0">
                <a:latin typeface="Arial" panose="020B0604020202020204" pitchFamily="34" charset="0"/>
                <a:ea typeface="Calibri" panose="020F0502020204030204" pitchFamily="34" charset="0"/>
                <a:cs typeface="Times New Roman" panose="02020603050405020304" pitchFamily="18" charset="0"/>
              </a:rPr>
              <a:t>Mulheres espancadas a violência denunciada. </a:t>
            </a:r>
            <a:r>
              <a:rPr lang="pt-BR" sz="1200" dirty="0">
                <a:latin typeface="Arial" panose="020B0604020202020204" pitchFamily="34" charset="0"/>
                <a:ea typeface="Calibri" panose="020F0502020204030204" pitchFamily="34" charset="0"/>
                <a:cs typeface="Times New Roman" panose="02020603050405020304" pitchFamily="18" charset="0"/>
              </a:rPr>
              <a:t>São Paulo: Cortez, 1985.</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BRASIL. Lei n. 10.778, de 24 de novembro de 2003. </a:t>
            </a:r>
            <a:r>
              <a:rPr lang="pt-BR" sz="1200" b="1" dirty="0">
                <a:latin typeface="Arial" panose="020B0604020202020204" pitchFamily="34" charset="0"/>
                <a:ea typeface="Calibri" panose="020F0502020204030204" pitchFamily="34" charset="0"/>
                <a:cs typeface="Times New Roman" panose="02020603050405020304" pitchFamily="18" charset="0"/>
              </a:rPr>
              <a:t>Estabelece notificação compulsória dos casos de violência contra a mulher que for atendida em serviços de saúde. </a:t>
            </a:r>
            <a:r>
              <a:rPr lang="pt-BR" sz="1200" dirty="0">
                <a:latin typeface="Arial" panose="020B0604020202020204" pitchFamily="34" charset="0"/>
                <a:ea typeface="Calibri" panose="020F0502020204030204" pitchFamily="34" charset="0"/>
                <a:cs typeface="Times New Roman" panose="02020603050405020304" pitchFamily="18" charset="0"/>
              </a:rPr>
              <a:t>Diário oficial. Brasília, 2003.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BRASIL. </a:t>
            </a:r>
            <a:r>
              <a:rPr lang="pt-BR" sz="1200" b="1" dirty="0">
                <a:latin typeface="Arial" panose="020B0604020202020204" pitchFamily="34" charset="0"/>
                <a:ea typeface="Calibri" panose="020F0502020204030204" pitchFamily="34" charset="0"/>
                <a:cs typeface="Times New Roman" panose="02020603050405020304" pitchFamily="18" charset="0"/>
              </a:rPr>
              <a:t>Primeira Casa da Mulher Brasileira do País é inaugurada no MS. </a:t>
            </a:r>
            <a:r>
              <a:rPr lang="pt-BR" sz="1200" dirty="0">
                <a:latin typeface="Arial" panose="020B0604020202020204" pitchFamily="34" charset="0"/>
                <a:ea typeface="Calibri" panose="020F0502020204030204" pitchFamily="34" charset="0"/>
                <a:cs typeface="Times New Roman" panose="02020603050405020304" pitchFamily="18" charset="0"/>
              </a:rPr>
              <a:t>2015b.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BRASIL. Lei n° 13.104, de 9 de março de 2015. </a:t>
            </a:r>
            <a:r>
              <a:rPr lang="pt-BR" sz="1200" b="1" dirty="0">
                <a:latin typeface="Arial" panose="020B0604020202020204" pitchFamily="34" charset="0"/>
                <a:ea typeface="Calibri" panose="020F0502020204030204" pitchFamily="34" charset="0"/>
                <a:cs typeface="Times New Roman" panose="02020603050405020304" pitchFamily="18" charset="0"/>
              </a:rPr>
              <a:t>Altera o art. 121 do Decreto-Lei n</a:t>
            </a:r>
            <a:r>
              <a:rPr lang="pt-BR" sz="1200" b="1" u="sng" baseline="30000" dirty="0">
                <a:latin typeface="Arial" panose="020B0604020202020204" pitchFamily="34" charset="0"/>
                <a:ea typeface="Calibri" panose="020F0502020204030204" pitchFamily="34" charset="0"/>
                <a:cs typeface="Times New Roman" panose="02020603050405020304" pitchFamily="18" charset="0"/>
              </a:rPr>
              <a:t>o</a:t>
            </a:r>
            <a:r>
              <a:rPr lang="pt-BR" sz="1200" b="1" dirty="0">
                <a:latin typeface="Arial" panose="020B0604020202020204" pitchFamily="34" charset="0"/>
                <a:ea typeface="Calibri" panose="020F0502020204030204" pitchFamily="34" charset="0"/>
                <a:cs typeface="Times New Roman" panose="02020603050405020304" pitchFamily="18" charset="0"/>
              </a:rPr>
              <a:t> 2.848, de 7 de dezembro de 1940 - Código Penal, para prever o feminicídio como circunstância qualificadora do crime de homicídio e o </a:t>
            </a:r>
            <a:r>
              <a:rPr lang="pt-BR" sz="1200" b="1" dirty="0" err="1">
                <a:latin typeface="Arial" panose="020B0604020202020204" pitchFamily="34" charset="0"/>
                <a:ea typeface="Calibri" panose="020F0502020204030204" pitchFamily="34" charset="0"/>
                <a:cs typeface="Times New Roman" panose="02020603050405020304" pitchFamily="18" charset="0"/>
              </a:rPr>
              <a:t>art</a:t>
            </a:r>
            <a:r>
              <a:rPr lang="pt-BR" sz="1200" b="1" dirty="0">
                <a:latin typeface="Arial" panose="020B0604020202020204" pitchFamily="34" charset="0"/>
                <a:ea typeface="Calibri" panose="020F0502020204030204" pitchFamily="34" charset="0"/>
                <a:cs typeface="Times New Roman" panose="02020603050405020304" pitchFamily="18" charset="0"/>
              </a:rPr>
              <a:t> 1° Lei n° 8.072, de 25 de julho de 1990, para incluir o feminicídio no rol dos crimes hediondos. </a:t>
            </a:r>
            <a:r>
              <a:rPr lang="pt-BR" sz="1200" dirty="0">
                <a:latin typeface="Arial" panose="020B0604020202020204" pitchFamily="34" charset="0"/>
                <a:ea typeface="Calibri" panose="020F0502020204030204" pitchFamily="34" charset="0"/>
                <a:cs typeface="Times New Roman" panose="02020603050405020304" pitchFamily="18" charset="0"/>
              </a:rPr>
              <a:t>Diário Oficial da União, Brasília, 2015c.</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BRASIL. Lei 13. 641. De 3 de abril de 2018. </a:t>
            </a:r>
            <a:r>
              <a:rPr lang="pt-BR" sz="1200" b="1" dirty="0">
                <a:latin typeface="Arial" panose="020B0604020202020204" pitchFamily="34" charset="0"/>
                <a:ea typeface="Calibri" panose="020F0502020204030204" pitchFamily="34" charset="0"/>
                <a:cs typeface="Times New Roman" panose="02020603050405020304" pitchFamily="18" charset="0"/>
              </a:rPr>
              <a:t>Altera a Lei nº 11.340, de 7 de agosto de 2006 (Lei Maria da Penha), para tipificar o crime de descumprimento de medidas protetivas de urgência. </a:t>
            </a:r>
            <a:r>
              <a:rPr lang="pt-BR" sz="1200" dirty="0">
                <a:latin typeface="Arial" panose="020B0604020202020204" pitchFamily="34" charset="0"/>
                <a:ea typeface="Calibri" panose="020F0502020204030204" pitchFamily="34" charset="0"/>
                <a:cs typeface="Times New Roman" panose="02020603050405020304" pitchFamily="18" charset="0"/>
              </a:rPr>
              <a:t>Diário Oficial da União, Brasília, 2018.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BRUM, Eliane. </a:t>
            </a:r>
            <a:r>
              <a:rPr lang="pt-BR" sz="1200" b="1" dirty="0">
                <a:latin typeface="Arial" panose="020B0604020202020204" pitchFamily="34" charset="0"/>
                <a:ea typeface="Calibri" panose="020F0502020204030204" pitchFamily="34" charset="0"/>
                <a:cs typeface="Times New Roman" panose="02020603050405020304" pitchFamily="18" charset="0"/>
              </a:rPr>
              <a:t>A menina quebrada </a:t>
            </a:r>
            <a:r>
              <a:rPr lang="pt-BR" sz="1200" dirty="0">
                <a:latin typeface="Arial" panose="020B0604020202020204" pitchFamily="34" charset="0"/>
                <a:ea typeface="Calibri" panose="020F0502020204030204" pitchFamily="34" charset="0"/>
                <a:cs typeface="Times New Roman" panose="02020603050405020304" pitchFamily="18" charset="0"/>
              </a:rPr>
              <a:t>e outras colunas de Eliane Brum. Porto Alegre: Arquipélago Editorial, 2013.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BRUM, Eliane. </a:t>
            </a:r>
            <a:r>
              <a:rPr lang="pt-BR" sz="1200" b="1" dirty="0">
                <a:latin typeface="Arial" panose="020B0604020202020204" pitchFamily="34" charset="0"/>
                <a:ea typeface="Calibri" panose="020F0502020204030204" pitchFamily="34" charset="0"/>
                <a:cs typeface="Times New Roman" panose="02020603050405020304" pitchFamily="18" charset="0"/>
              </a:rPr>
              <a:t>Olho da Rua: </a:t>
            </a:r>
            <a:r>
              <a:rPr lang="pt-BR" sz="1200" dirty="0">
                <a:latin typeface="Arial" panose="020B0604020202020204" pitchFamily="34" charset="0"/>
                <a:ea typeface="Calibri" panose="020F0502020204030204" pitchFamily="34" charset="0"/>
                <a:cs typeface="Times New Roman" panose="02020603050405020304" pitchFamily="18" charset="0"/>
              </a:rPr>
              <a:t>uma repórter em busca da literatura da vida real. Globo estilo. 2012.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CAVALCANTI.  Josefa Salete Barbosa.</a:t>
            </a:r>
            <a:r>
              <a:rPr lang="pt-BR" sz="1200" b="1" dirty="0">
                <a:latin typeface="Arial" panose="020B0604020202020204" pitchFamily="34" charset="0"/>
                <a:ea typeface="Calibri" panose="020F0502020204030204" pitchFamily="34" charset="0"/>
                <a:cs typeface="Times New Roman" panose="02020603050405020304" pitchFamily="18" charset="0"/>
              </a:rPr>
              <a:t> Frutas para o mercado global. </a:t>
            </a:r>
            <a:r>
              <a:rPr lang="pt-BR" sz="1200" dirty="0">
                <a:latin typeface="Arial" panose="020B0604020202020204" pitchFamily="34" charset="0"/>
                <a:ea typeface="Calibri" panose="020F0502020204030204" pitchFamily="34" charset="0"/>
                <a:cs typeface="Times New Roman" panose="02020603050405020304" pitchFamily="18" charset="0"/>
              </a:rPr>
              <a:t>Estudos avançados. 11 (29). 1997.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CHAUÍ, Marilena.</a:t>
            </a:r>
            <a:r>
              <a:rPr lang="pt-BR" sz="1200" b="1" dirty="0">
                <a:latin typeface="Arial" panose="020B0604020202020204" pitchFamily="34" charset="0"/>
                <a:ea typeface="Calibri" panose="020F0502020204030204" pitchFamily="34" charset="0"/>
                <a:cs typeface="Times New Roman" panose="02020603050405020304" pitchFamily="18" charset="0"/>
              </a:rPr>
              <a:t> Sobre violência.</a:t>
            </a:r>
            <a:r>
              <a:rPr lang="pt-BR" sz="1200" dirty="0">
                <a:latin typeface="Arial" panose="020B0604020202020204" pitchFamily="34" charset="0"/>
                <a:ea typeface="Calibri" panose="020F0502020204030204" pitchFamily="34" charset="0"/>
                <a:cs typeface="Times New Roman" panose="02020603050405020304" pitchFamily="18" charset="0"/>
              </a:rPr>
              <a:t> (</a:t>
            </a:r>
            <a:r>
              <a:rPr lang="pt-BR" sz="1200" dirty="0" err="1">
                <a:latin typeface="Arial" panose="020B0604020202020204" pitchFamily="34" charset="0"/>
                <a:ea typeface="Calibri" panose="020F0502020204030204" pitchFamily="34" charset="0"/>
                <a:cs typeface="Times New Roman" panose="02020603050405020304" pitchFamily="18" charset="0"/>
              </a:rPr>
              <a:t>Orgs</a:t>
            </a:r>
            <a:r>
              <a:rPr lang="pt-BR" sz="1200" dirty="0">
                <a:latin typeface="Arial" panose="020B0604020202020204" pitchFamily="34" charset="0"/>
                <a:ea typeface="Calibri" panose="020F0502020204030204" pitchFamily="34" charset="0"/>
                <a:cs typeface="Times New Roman" panose="02020603050405020304" pitchFamily="18" charset="0"/>
              </a:rPr>
              <a:t>) ITOKAZU, </a:t>
            </a:r>
            <a:r>
              <a:rPr lang="pt-BR" sz="1200" dirty="0" err="1">
                <a:latin typeface="Arial" panose="020B0604020202020204" pitchFamily="34" charset="0"/>
                <a:ea typeface="Calibri" panose="020F0502020204030204" pitchFamily="34" charset="0"/>
                <a:cs typeface="Times New Roman" panose="02020603050405020304" pitchFamily="18" charset="0"/>
              </a:rPr>
              <a:t>Ericka</a:t>
            </a:r>
            <a:r>
              <a:rPr lang="pt-BR" sz="1200" dirty="0">
                <a:latin typeface="Arial" panose="020B0604020202020204" pitchFamily="34" charset="0"/>
                <a:ea typeface="Calibri" panose="020F0502020204030204" pitchFamily="34" charset="0"/>
                <a:cs typeface="Times New Roman" panose="02020603050405020304" pitchFamily="18" charset="0"/>
              </a:rPr>
              <a:t> Marie. BERLINCK, Luciana Chauí. 1. Ed. Belo Horizonte: Autêntica Editora, 2017.</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GREGORI, Maria Filomena. </a:t>
            </a:r>
            <a:r>
              <a:rPr lang="pt-BR" sz="1200" b="1" dirty="0">
                <a:latin typeface="Arial" panose="020B0604020202020204" pitchFamily="34" charset="0"/>
                <a:ea typeface="Calibri" panose="020F0502020204030204" pitchFamily="34" charset="0"/>
                <a:cs typeface="Times New Roman" panose="02020603050405020304" pitchFamily="18" charset="0"/>
              </a:rPr>
              <a:t>Cenas e queixas</a:t>
            </a:r>
            <a:r>
              <a:rPr lang="pt-BR" sz="1200" dirty="0">
                <a:latin typeface="Arial" panose="020B0604020202020204" pitchFamily="34" charset="0"/>
                <a:ea typeface="Calibri" panose="020F0502020204030204" pitchFamily="34" charset="0"/>
                <a:cs typeface="Times New Roman" panose="02020603050405020304" pitchFamily="18" charset="0"/>
              </a:rPr>
              <a:t>: um estudo sobre mulheres, relações violentas e a prática feminista. Rio de Janeiro: Paz e Terra. São Paulo: ANPOCS, 1993.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EVARISTO, Conceição. Insubmissas Lágrimas de Mulheres. 2 ed. Rio de Janeiro. Malê, 2016.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IBGE. </a:t>
            </a:r>
            <a:r>
              <a:rPr lang="pt-BR" sz="1200" b="1" dirty="0">
                <a:latin typeface="Arial" panose="020B0604020202020204" pitchFamily="34" charset="0"/>
                <a:ea typeface="Calibri" panose="020F0502020204030204" pitchFamily="34" charset="0"/>
                <a:cs typeface="Times New Roman" panose="02020603050405020304" pitchFamily="18" charset="0"/>
              </a:rPr>
              <a:t>Juazeiro- Bahia- Censo demográfico 2014.</a:t>
            </a:r>
            <a:r>
              <a:rPr lang="pt-BR" sz="1200" dirty="0">
                <a:latin typeface="Arial" panose="020B0604020202020204" pitchFamily="34" charset="0"/>
                <a:ea typeface="Calibri" panose="020F0502020204030204" pitchFamily="34" charset="0"/>
                <a:cs typeface="Times New Roman" panose="02020603050405020304" pitchFamily="18" charset="0"/>
              </a:rPr>
              <a:t> Disponível em: https://cidades.ibge.gov.br/brasil/</a:t>
            </a:r>
            <a:r>
              <a:rPr lang="pt-BR" sz="1200" dirty="0" err="1">
                <a:latin typeface="Arial" panose="020B0604020202020204" pitchFamily="34" charset="0"/>
                <a:ea typeface="Calibri" panose="020F0502020204030204" pitchFamily="34" charset="0"/>
                <a:cs typeface="Times New Roman" panose="02020603050405020304" pitchFamily="18" charset="0"/>
              </a:rPr>
              <a:t>ba</a:t>
            </a:r>
            <a:r>
              <a:rPr lang="pt-BR" sz="1200" dirty="0">
                <a:latin typeface="Arial" panose="020B0604020202020204" pitchFamily="34" charset="0"/>
                <a:ea typeface="Calibri" panose="020F0502020204030204" pitchFamily="34" charset="0"/>
                <a:cs typeface="Times New Roman" panose="02020603050405020304" pitchFamily="18" charset="0"/>
              </a:rPr>
              <a:t>/juazeiro/panorama. Acesso em: 15 de agosto de 2018.</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IZUMINO, </a:t>
            </a:r>
            <a:r>
              <a:rPr lang="pt-BR" sz="1200" dirty="0" err="1">
                <a:latin typeface="Arial" panose="020B0604020202020204" pitchFamily="34" charset="0"/>
                <a:ea typeface="Calibri" panose="020F0502020204030204" pitchFamily="34" charset="0"/>
                <a:cs typeface="Times New Roman" panose="02020603050405020304" pitchFamily="18" charset="0"/>
              </a:rPr>
              <a:t>Wania</a:t>
            </a:r>
            <a:r>
              <a:rPr lang="pt-BR" sz="1200" dirty="0">
                <a:latin typeface="Arial" panose="020B0604020202020204" pitchFamily="34" charset="0"/>
                <a:ea typeface="Calibri" panose="020F0502020204030204" pitchFamily="34" charset="0"/>
                <a:cs typeface="Times New Roman" panose="02020603050405020304" pitchFamily="18" charset="0"/>
              </a:rPr>
              <a:t>. </a:t>
            </a:r>
            <a:r>
              <a:rPr lang="pt-BR" sz="1200" b="1" dirty="0">
                <a:latin typeface="Arial" panose="020B0604020202020204" pitchFamily="34" charset="0"/>
                <a:ea typeface="Calibri" panose="020F0502020204030204" pitchFamily="34" charset="0"/>
                <a:cs typeface="Times New Roman" panose="02020603050405020304" pitchFamily="18" charset="0"/>
              </a:rPr>
              <a:t>Delegacias de Defesa da Mulher e Juizados Especiais Criminais: mulheres, violência e acesso à justiça. </a:t>
            </a:r>
            <a:r>
              <a:rPr lang="pt-BR" sz="1200" dirty="0">
                <a:latin typeface="Arial" panose="020B0604020202020204" pitchFamily="34" charset="0"/>
                <a:ea typeface="Calibri" panose="020F0502020204030204" pitchFamily="34" charset="0"/>
                <a:cs typeface="Times New Roman" panose="02020603050405020304" pitchFamily="18" charset="0"/>
              </a:rPr>
              <a:t>Encontro da Associação Nacional de Pós-graduação em Ciências Sociais- ANPOCS. </a:t>
            </a:r>
            <a:r>
              <a:rPr lang="pt-BR" sz="1200" dirty="0" err="1">
                <a:latin typeface="Arial" panose="020B0604020202020204" pitchFamily="34" charset="0"/>
                <a:ea typeface="Calibri" panose="020F0502020204030204" pitchFamily="34" charset="0"/>
                <a:cs typeface="Times New Roman" panose="02020603050405020304" pitchFamily="18" charset="0"/>
              </a:rPr>
              <a:t>Caxumbu</a:t>
            </a:r>
            <a:r>
              <a:rPr lang="pt-BR" sz="1200" dirty="0">
                <a:latin typeface="Arial" panose="020B0604020202020204" pitchFamily="34" charset="0"/>
                <a:ea typeface="Calibri" panose="020F0502020204030204" pitchFamily="34" charset="0"/>
                <a:cs typeface="Times New Roman" panose="02020603050405020304" pitchFamily="18" charset="0"/>
              </a:rPr>
              <a:t>, Minas Gerais: 26 a 28 de outubro de 2004.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92887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1B48CA7A-7AB3-46B7-90B0-9579729F19D9}"/>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3FCA65AB-3FDE-4EB2-B440-C5A680662EC6}"/>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88EFA872-C058-45C7-AACC-CFD2253920D3}"/>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88C5EDB1-6043-4BAC-907A-B4515B707E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B310253E-99A7-4128-A37A-1F5FD059A1D0}"/>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D3DDDAFC-E420-4153-B670-8979C29B2D15}"/>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83BFF5E8-0A51-42BA-82AB-32CA1182A61A}"/>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41B5ADE6-874E-4E0D-91DE-269BB32A7EC7}"/>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74</a:t>
            </a:r>
          </a:p>
        </p:txBody>
      </p:sp>
      <p:sp>
        <p:nvSpPr>
          <p:cNvPr id="12" name="Retângulo 11">
            <a:extLst>
              <a:ext uri="{FF2B5EF4-FFF2-40B4-BE49-F238E27FC236}">
                <a16:creationId xmlns:a16="http://schemas.microsoft.com/office/drawing/2014/main" xmlns="" id="{85ED572E-43AC-49CB-9F6B-3BE81484F2EF}"/>
              </a:ext>
            </a:extLst>
          </p:cNvPr>
          <p:cNvSpPr/>
          <p:nvPr/>
        </p:nvSpPr>
        <p:spPr>
          <a:xfrm>
            <a:off x="266700" y="1095989"/>
            <a:ext cx="6305549" cy="8948283"/>
          </a:xfrm>
          <a:prstGeom prst="rect">
            <a:avLst/>
          </a:prstGeom>
        </p:spPr>
        <p:txBody>
          <a:bodyPr wrap="square">
            <a:spAutoFit/>
          </a:bodyPr>
          <a:lstStyle/>
          <a:p>
            <a:pPr algn="just">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LIMA, Edvaldo Pereira. </a:t>
            </a:r>
            <a:r>
              <a:rPr lang="pt-BR" sz="1200" b="1" dirty="0">
                <a:latin typeface="Arial" panose="020B0604020202020204" pitchFamily="34" charset="0"/>
                <a:ea typeface="Calibri" panose="020F0502020204030204" pitchFamily="34" charset="0"/>
                <a:cs typeface="Times New Roman" panose="02020603050405020304" pitchFamily="18" charset="0"/>
              </a:rPr>
              <a:t>Páginas ampliadas: </a:t>
            </a:r>
            <a:r>
              <a:rPr lang="pt-BR" sz="1200" dirty="0">
                <a:latin typeface="Arial" panose="020B0604020202020204" pitchFamily="34" charset="0"/>
                <a:ea typeface="Calibri" panose="020F0502020204030204" pitchFamily="34" charset="0"/>
                <a:cs typeface="Times New Roman" panose="02020603050405020304" pitchFamily="18" charset="0"/>
              </a:rPr>
              <a:t>o livro reportagem como extensão do jornalismo e da literatura. Barueri, São Paulo. 2004.  371 p.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MORAES, Fernando. </a:t>
            </a:r>
            <a:r>
              <a:rPr lang="pt-BR" sz="1200" b="1" dirty="0">
                <a:latin typeface="Arial" panose="020B0604020202020204" pitchFamily="34" charset="0"/>
                <a:ea typeface="Calibri" panose="020F0502020204030204" pitchFamily="34" charset="0"/>
                <a:cs typeface="Times New Roman" panose="02020603050405020304" pitchFamily="18" charset="0"/>
              </a:rPr>
              <a:t>Na toca dos leões: </a:t>
            </a:r>
            <a:r>
              <a:rPr lang="pt-BR" sz="1200" dirty="0">
                <a:latin typeface="Arial" panose="020B0604020202020204" pitchFamily="34" charset="0"/>
                <a:ea typeface="Calibri" panose="020F0502020204030204" pitchFamily="34" charset="0"/>
                <a:cs typeface="Times New Roman" panose="02020603050405020304" pitchFamily="18" charset="0"/>
              </a:rPr>
              <a:t>a história da W/Brasil uma das agências de propagandas mais premiadas no mundo. São Paulo. Editora Planeta do Brasil. 2005.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OBSERVATÓRIODEGÊNERO. </a:t>
            </a:r>
            <a:r>
              <a:rPr lang="pt-BR" sz="1200" b="1" dirty="0">
                <a:latin typeface="Arial" panose="020B0604020202020204" pitchFamily="34" charset="0"/>
                <a:ea typeface="Calibri" panose="020F0502020204030204" pitchFamily="34" charset="0"/>
                <a:cs typeface="Times New Roman" panose="02020603050405020304" pitchFamily="18" charset="0"/>
              </a:rPr>
              <a:t>Dados da Central de Atendimento à Mulher- Ligue 180. </a:t>
            </a:r>
            <a:r>
              <a:rPr lang="pt-BR" sz="1200" dirty="0">
                <a:latin typeface="Arial" panose="020B0604020202020204" pitchFamily="34" charset="0"/>
                <a:ea typeface="Calibri" panose="020F0502020204030204" pitchFamily="34" charset="0"/>
                <a:cs typeface="Times New Roman" panose="02020603050405020304" pitchFamily="18" charset="0"/>
              </a:rPr>
              <a:t>Disponível em: www.observatóriodegenero.gov.br/eixo/indicadores/indicadores-nacionais/central-de-atendimentos-a-mulher-ligue-180. Aceso em: 27 de abr. de 2019.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SAFFIOTI, </a:t>
            </a:r>
            <a:r>
              <a:rPr lang="pt-BR" sz="1200" dirty="0" err="1">
                <a:latin typeface="Arial" panose="020B0604020202020204" pitchFamily="34" charset="0"/>
                <a:ea typeface="Calibri" panose="020F0502020204030204" pitchFamily="34" charset="0"/>
                <a:cs typeface="Times New Roman" panose="02020603050405020304" pitchFamily="18" charset="0"/>
              </a:rPr>
              <a:t>Heleieth</a:t>
            </a:r>
            <a:r>
              <a:rPr lang="pt-BR" sz="1200" dirty="0">
                <a:latin typeface="Arial" panose="020B0604020202020204" pitchFamily="34" charset="0"/>
                <a:ea typeface="Calibri" panose="020F0502020204030204" pitchFamily="34" charset="0"/>
                <a:cs typeface="Times New Roman" panose="02020603050405020304" pitchFamily="18" charset="0"/>
              </a:rPr>
              <a:t> Iara </a:t>
            </a:r>
            <a:r>
              <a:rPr lang="pt-BR" sz="1200" dirty="0" err="1">
                <a:latin typeface="Arial" panose="020B0604020202020204" pitchFamily="34" charset="0"/>
                <a:ea typeface="Calibri" panose="020F0502020204030204" pitchFamily="34" charset="0"/>
                <a:cs typeface="Times New Roman" panose="02020603050405020304" pitchFamily="18" charset="0"/>
              </a:rPr>
              <a:t>Bongiovani</a:t>
            </a:r>
            <a:r>
              <a:rPr lang="pt-BR" sz="1200" dirty="0">
                <a:latin typeface="Arial" panose="020B0604020202020204" pitchFamily="34" charset="0"/>
                <a:ea typeface="Calibri" panose="020F0502020204030204" pitchFamily="34" charset="0"/>
                <a:cs typeface="Times New Roman" panose="02020603050405020304" pitchFamily="18" charset="0"/>
              </a:rPr>
              <a:t>. </a:t>
            </a:r>
            <a:r>
              <a:rPr lang="pt-BR" sz="1200" b="1" dirty="0">
                <a:latin typeface="Arial" panose="020B0604020202020204" pitchFamily="34" charset="0"/>
                <a:ea typeface="Calibri" panose="020F0502020204030204" pitchFamily="34" charset="0"/>
                <a:cs typeface="Times New Roman" panose="02020603050405020304" pitchFamily="18" charset="0"/>
              </a:rPr>
              <a:t>Gênero, patriarcado, violência</a:t>
            </a:r>
            <a:r>
              <a:rPr lang="pt-BR" sz="1200" dirty="0">
                <a:latin typeface="Arial" panose="020B0604020202020204" pitchFamily="34" charset="0"/>
                <a:ea typeface="Calibri" panose="020F0502020204030204" pitchFamily="34" charset="0"/>
                <a:cs typeface="Times New Roman" panose="02020603050405020304" pitchFamily="18" charset="0"/>
              </a:rPr>
              <a:t>. São Paulo: Expressão Popular, 2015.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SECRETARIA DE POLÍTICAS PARA AS MULHERES. </a:t>
            </a:r>
            <a:r>
              <a:rPr lang="pt-BR" sz="1200" b="1" dirty="0">
                <a:latin typeface="Arial" panose="020B0604020202020204" pitchFamily="34" charset="0"/>
                <a:ea typeface="Calibri" panose="020F0502020204030204" pitchFamily="34" charset="0"/>
                <a:cs typeface="Times New Roman" panose="02020603050405020304" pitchFamily="18" charset="0"/>
              </a:rPr>
              <a:t>Rede de enfrentamento à violência contra a mulher.</a:t>
            </a:r>
            <a:r>
              <a:rPr lang="pt-BR" sz="1200" dirty="0">
                <a:latin typeface="Arial" panose="020B0604020202020204" pitchFamily="34" charset="0"/>
                <a:ea typeface="Calibri" panose="020F0502020204030204" pitchFamily="34" charset="0"/>
                <a:cs typeface="Times New Roman" panose="02020603050405020304" pitchFamily="18" charset="0"/>
              </a:rPr>
              <a:t> Secretaria Nacional de Enfrentamento à Violência contra às Mulheres</a:t>
            </a:r>
            <a:r>
              <a:rPr lang="pt-BR" sz="1200" b="1" dirty="0">
                <a:latin typeface="Arial" panose="020B0604020202020204" pitchFamily="34" charset="0"/>
                <a:ea typeface="Calibri" panose="020F0502020204030204" pitchFamily="34" charset="0"/>
                <a:cs typeface="Times New Roman" panose="02020603050405020304" pitchFamily="18" charset="0"/>
              </a:rPr>
              <a:t>. </a:t>
            </a:r>
            <a:r>
              <a:rPr lang="pt-BR" sz="1200" dirty="0">
                <a:latin typeface="Arial" panose="020B0604020202020204" pitchFamily="34" charset="0"/>
                <a:ea typeface="Calibri" panose="020F0502020204030204" pitchFamily="34" charset="0"/>
                <a:cs typeface="Times New Roman" panose="02020603050405020304" pitchFamily="18" charset="0"/>
              </a:rPr>
              <a:t>2011.</a:t>
            </a:r>
            <a:r>
              <a:rPr lang="pt-BR" sz="1200" b="1"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SILVA, Berenice Gomes. </a:t>
            </a:r>
            <a:r>
              <a:rPr lang="pt-BR" sz="1200" b="1"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Políticas Públicas para mulheres trabalhadoras rurais: </a:t>
            </a:r>
            <a:r>
              <a:rPr lang="pt-BR" sz="120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análise sobre a Marcha das Margaridas. In: VII JORNADA INTERNACIONAL DE POLÍTICAS PÚBLICAS. SÃO LUÍS. Anais da VII Jornada Internacional de Políticas Públicas, 2015.</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SILVA, </a:t>
            </a:r>
            <a:r>
              <a:rPr lang="pt-BR" sz="1200" dirty="0" err="1">
                <a:latin typeface="Arial" panose="020B0604020202020204" pitchFamily="34" charset="0"/>
                <a:ea typeface="Calibri" panose="020F0502020204030204" pitchFamily="34" charset="0"/>
                <a:cs typeface="Times New Roman" panose="02020603050405020304" pitchFamily="18" charset="0"/>
              </a:rPr>
              <a:t>Marlise</a:t>
            </a:r>
            <a:r>
              <a:rPr lang="pt-BR" sz="1200" dirty="0">
                <a:latin typeface="Arial" panose="020B0604020202020204" pitchFamily="34" charset="0"/>
                <a:ea typeface="Calibri" panose="020F0502020204030204" pitchFamily="34" charset="0"/>
                <a:cs typeface="Times New Roman" panose="02020603050405020304" pitchFamily="18" charset="0"/>
              </a:rPr>
              <a:t> Vinagre. </a:t>
            </a:r>
            <a:r>
              <a:rPr lang="pt-BR" sz="1200" b="1" dirty="0">
                <a:latin typeface="Arial" panose="020B0604020202020204" pitchFamily="34" charset="0"/>
                <a:ea typeface="Calibri" panose="020F0502020204030204" pitchFamily="34" charset="0"/>
                <a:cs typeface="Times New Roman" panose="02020603050405020304" pitchFamily="18" charset="0"/>
              </a:rPr>
              <a:t>Violência contra a mulher: quem mete a colher? </a:t>
            </a:r>
            <a:r>
              <a:rPr lang="pt-BR" sz="1200" dirty="0">
                <a:latin typeface="Arial" panose="020B0604020202020204" pitchFamily="34" charset="0"/>
                <a:ea typeface="Calibri" panose="020F0502020204030204" pitchFamily="34" charset="0"/>
                <a:cs typeface="Times New Roman" panose="02020603050405020304" pitchFamily="18" charset="0"/>
              </a:rPr>
              <a:t>São Paulo. Cortez, 1992.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SOARES, Bárbara M (Org). </a:t>
            </a:r>
            <a:r>
              <a:rPr lang="pt-BR" sz="1200" b="1" dirty="0">
                <a:latin typeface="Arial" panose="020B0604020202020204" pitchFamily="34" charset="0"/>
                <a:ea typeface="Calibri" panose="020F0502020204030204" pitchFamily="34" charset="0"/>
                <a:cs typeface="Times New Roman" panose="02020603050405020304" pitchFamily="18" charset="0"/>
              </a:rPr>
              <a:t>Enfrenando a violência contra a mulher: </a:t>
            </a:r>
            <a:r>
              <a:rPr lang="pt-BR" sz="1200" dirty="0">
                <a:latin typeface="Arial" panose="020B0604020202020204" pitchFamily="34" charset="0"/>
                <a:ea typeface="Calibri" panose="020F0502020204030204" pitchFamily="34" charset="0"/>
                <a:cs typeface="Times New Roman" panose="02020603050405020304" pitchFamily="18" charset="0"/>
              </a:rPr>
              <a:t>orientações práticas para profissionais e voluntários (as). Secretaria Especial de Políticas para as Mulheres. Brasília, 2005.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TELES, Maria Amélia de Almeida.  MELO, Mônica de. </a:t>
            </a:r>
            <a:r>
              <a:rPr lang="pt-BR" sz="1200" b="1" dirty="0">
                <a:latin typeface="Arial" panose="020B0604020202020204" pitchFamily="34" charset="0"/>
                <a:ea typeface="Calibri" panose="020F0502020204030204" pitchFamily="34" charset="0"/>
                <a:cs typeface="Times New Roman" panose="02020603050405020304" pitchFamily="18" charset="0"/>
              </a:rPr>
              <a:t>O que é violência contra a mulher? </a:t>
            </a:r>
            <a:r>
              <a:rPr lang="pt-BR" sz="1200" dirty="0">
                <a:latin typeface="Arial" panose="020B0604020202020204" pitchFamily="34" charset="0"/>
                <a:ea typeface="Calibri" panose="020F0502020204030204" pitchFamily="34" charset="0"/>
                <a:cs typeface="Times New Roman" panose="02020603050405020304" pitchFamily="18" charset="0"/>
              </a:rPr>
              <a:t>São Paulo:  Brasiliense, 2003.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VALE, Silvo do. Juazeiro: ó meu querido torrão. Biblioteca Municipal de Juazeiro-BA. 2002.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b="1"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200" b="1"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200" b="1"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200" b="1"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200" b="1"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200" b="1"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200" b="1"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200" b="1"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200" b="1" dirty="0">
                <a:latin typeface="Arial" panose="020B0604020202020204" pitchFamily="34" charset="0"/>
                <a:ea typeface="Calibri" panose="020F0502020204030204" pitchFamily="34" charset="0"/>
                <a:cs typeface="Times New Roman" panose="02020603050405020304" pitchFamily="18" charset="0"/>
              </a:rPr>
              <a:t>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200" b="1" dirty="0">
                <a:latin typeface="Arial" panose="020B0604020202020204" pitchFamily="34" charset="0"/>
                <a:ea typeface="Calibri" panose="020F0502020204030204" pitchFamily="34" charset="0"/>
                <a:cs typeface="Times New Roman" panose="02020603050405020304" pitchFamily="18" charset="0"/>
              </a:rPr>
              <a:t>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38708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053DD358-5AA8-49E7-B0F6-D031C46670DD}"/>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D431E27B-A26F-4C03-81C4-54A8CE8AFE01}"/>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A9BC344E-B0D1-41E4-871E-2EA5C0949F7F}"/>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D4D275A1-9FBF-49DE-A29F-87EFBCB85A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7A9297C5-BADF-46BF-A5B4-D32A7BECF38F}"/>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B5543418-1D6F-46A3-B507-FDD973E4304E}"/>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9FB5C2DC-651C-4367-A86C-D6B30BF90191}"/>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D61BFB8D-FA0B-41BB-9A4B-458496204B19}"/>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75</a:t>
            </a:r>
          </a:p>
        </p:txBody>
      </p:sp>
      <p:pic>
        <p:nvPicPr>
          <p:cNvPr id="15" name="Imagem 14">
            <a:extLst>
              <a:ext uri="{FF2B5EF4-FFF2-40B4-BE49-F238E27FC236}">
                <a16:creationId xmlns:a16="http://schemas.microsoft.com/office/drawing/2014/main" xmlns="" id="{E4E2E563-4466-4EA4-8C0A-400C38190995}"/>
              </a:ext>
            </a:extLst>
          </p:cNvPr>
          <p:cNvPicPr>
            <a:picLocks noChangeAspect="1"/>
          </p:cNvPicPr>
          <p:nvPr/>
        </p:nvPicPr>
        <p:blipFill>
          <a:blip r:embed="rId4"/>
          <a:stretch>
            <a:fillRect/>
          </a:stretch>
        </p:blipFill>
        <p:spPr>
          <a:xfrm>
            <a:off x="323851" y="924093"/>
            <a:ext cx="6090200" cy="8581674"/>
          </a:xfrm>
          <a:prstGeom prst="rect">
            <a:avLst/>
          </a:prstGeom>
        </p:spPr>
      </p:pic>
    </p:spTree>
    <p:extLst>
      <p:ext uri="{BB962C8B-B14F-4D97-AF65-F5344CB8AC3E}">
        <p14:creationId xmlns:p14="http://schemas.microsoft.com/office/powerpoint/2010/main" val="26157624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CBF5E566-1775-47AF-9B56-6ED20772FC9E}"/>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2419D4DF-DAE1-4858-9BB0-70A16EEEEA5B}"/>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D9FB0340-98D5-4C86-B36F-2DD8CA6D8610}"/>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0E2D19B5-6C30-4FC0-A917-840F01CA2A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736639D2-59CF-49BA-9D0E-559F82795BA7}"/>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4AC19194-E078-48CF-A06A-A4BA6204973C}"/>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FCBE24B8-D01F-4542-9890-77341A82B562}"/>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5C3D56D2-FA41-497C-9BE8-686E3F8D8B6B}"/>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76</a:t>
            </a:r>
          </a:p>
        </p:txBody>
      </p:sp>
      <p:pic>
        <p:nvPicPr>
          <p:cNvPr id="12" name="Imagem 11">
            <a:extLst>
              <a:ext uri="{FF2B5EF4-FFF2-40B4-BE49-F238E27FC236}">
                <a16:creationId xmlns:a16="http://schemas.microsoft.com/office/drawing/2014/main" xmlns="" id="{F6C433F9-F3DD-420D-A2FB-63101754F6CB}"/>
              </a:ext>
            </a:extLst>
          </p:cNvPr>
          <p:cNvPicPr>
            <a:picLocks noChangeAspect="1"/>
          </p:cNvPicPr>
          <p:nvPr/>
        </p:nvPicPr>
        <p:blipFill>
          <a:blip r:embed="rId4"/>
          <a:stretch>
            <a:fillRect/>
          </a:stretch>
        </p:blipFill>
        <p:spPr>
          <a:xfrm>
            <a:off x="323851" y="884478"/>
            <a:ext cx="6090200" cy="8701878"/>
          </a:xfrm>
          <a:prstGeom prst="rect">
            <a:avLst/>
          </a:prstGeom>
        </p:spPr>
      </p:pic>
    </p:spTree>
    <p:extLst>
      <p:ext uri="{BB962C8B-B14F-4D97-AF65-F5344CB8AC3E}">
        <p14:creationId xmlns:p14="http://schemas.microsoft.com/office/powerpoint/2010/main" val="29394078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01CEF5D3-610C-4FC7-9C28-22ED0986E627}"/>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919FDA87-B60D-47D5-92EA-80F702AA74DC}"/>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5F2CC2AB-F902-41E4-926C-F47DD46BE4A3}"/>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DB82BEFA-F283-4F1D-A46F-00B0244129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93C5A4DA-C8A2-4381-AB3A-2554FCE23228}"/>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352D4C2B-F3E1-4791-AAF5-8A51D8629745}"/>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88C5E4E3-C0D9-4413-BFDF-44FB8DEC4A70}"/>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B6E7E577-E48A-49DB-8938-AE842F4FB3F3}"/>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77</a:t>
            </a:r>
          </a:p>
        </p:txBody>
      </p:sp>
      <p:pic>
        <p:nvPicPr>
          <p:cNvPr id="12" name="Imagem 11">
            <a:extLst>
              <a:ext uri="{FF2B5EF4-FFF2-40B4-BE49-F238E27FC236}">
                <a16:creationId xmlns:a16="http://schemas.microsoft.com/office/drawing/2014/main" xmlns="" id="{BC75BBAF-D0B9-42FF-963B-146E4B2D2CD8}"/>
              </a:ext>
            </a:extLst>
          </p:cNvPr>
          <p:cNvPicPr>
            <a:picLocks noChangeAspect="1"/>
          </p:cNvPicPr>
          <p:nvPr/>
        </p:nvPicPr>
        <p:blipFill>
          <a:blip r:embed="rId4"/>
          <a:stretch>
            <a:fillRect/>
          </a:stretch>
        </p:blipFill>
        <p:spPr>
          <a:xfrm>
            <a:off x="357068" y="805966"/>
            <a:ext cx="6109250" cy="8904247"/>
          </a:xfrm>
          <a:prstGeom prst="rect">
            <a:avLst/>
          </a:prstGeom>
        </p:spPr>
      </p:pic>
    </p:spTree>
    <p:extLst>
      <p:ext uri="{BB962C8B-B14F-4D97-AF65-F5344CB8AC3E}">
        <p14:creationId xmlns:p14="http://schemas.microsoft.com/office/powerpoint/2010/main" val="6252082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08CFEFC5-FECB-447F-B048-AD04B849A0F3}"/>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AF6D0D6A-FDDC-4DA9-B155-BC1BBB0CC12E}"/>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7C30CC10-EAEC-4755-90DC-A9DE4AEF5CF9}"/>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803FBCE7-F644-4AEB-B13F-6E394C718B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8DF68EFD-B773-4295-8EED-5743B7144584}"/>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4374EF0D-658F-4A28-B4C3-27E09B6A5A0A}"/>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AC83148B-A359-44AF-9416-4907FBFBEC56}"/>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43F29EFF-FDAF-474B-83CA-C12B382E4533}"/>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78</a:t>
            </a:r>
          </a:p>
        </p:txBody>
      </p:sp>
      <p:pic>
        <p:nvPicPr>
          <p:cNvPr id="13" name="Imagem 12">
            <a:extLst>
              <a:ext uri="{FF2B5EF4-FFF2-40B4-BE49-F238E27FC236}">
                <a16:creationId xmlns:a16="http://schemas.microsoft.com/office/drawing/2014/main" xmlns="" id="{F6561051-FE16-4AFA-8671-5E6A336C99B1}"/>
              </a:ext>
            </a:extLst>
          </p:cNvPr>
          <p:cNvPicPr>
            <a:picLocks noChangeAspect="1"/>
          </p:cNvPicPr>
          <p:nvPr/>
        </p:nvPicPr>
        <p:blipFill>
          <a:blip r:embed="rId4"/>
          <a:stretch>
            <a:fillRect/>
          </a:stretch>
        </p:blipFill>
        <p:spPr>
          <a:xfrm>
            <a:off x="350311" y="742760"/>
            <a:ext cx="6190837" cy="8963588"/>
          </a:xfrm>
          <a:prstGeom prst="rect">
            <a:avLst/>
          </a:prstGeom>
        </p:spPr>
      </p:pic>
    </p:spTree>
    <p:extLst>
      <p:ext uri="{BB962C8B-B14F-4D97-AF65-F5344CB8AC3E}">
        <p14:creationId xmlns:p14="http://schemas.microsoft.com/office/powerpoint/2010/main" val="22059248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E98AA87B-17B9-4378-93B4-077E6471F6FB}"/>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4B0EA7AE-518F-4F3D-8A1B-018C11622079}"/>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E5EB8AFB-6C6C-47FB-9C92-53B30F66BF41}"/>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83BCB953-BF3E-4710-8F05-A6FD960E50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DFA812B5-22C7-4C54-8366-B073CF4B3047}"/>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E229B846-3B88-42B3-8D12-324E196A45FD}"/>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E395C2DD-4711-4D09-BB9A-2778FD12B28A}"/>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41427957-7F63-40F9-BF63-0DB98F4D2F56}"/>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79</a:t>
            </a:r>
          </a:p>
        </p:txBody>
      </p:sp>
      <p:pic>
        <p:nvPicPr>
          <p:cNvPr id="13" name="Imagem 12">
            <a:extLst>
              <a:ext uri="{FF2B5EF4-FFF2-40B4-BE49-F238E27FC236}">
                <a16:creationId xmlns:a16="http://schemas.microsoft.com/office/drawing/2014/main" xmlns="" id="{3496E6E9-CD0F-441D-A34F-3AC09501DA03}"/>
              </a:ext>
            </a:extLst>
          </p:cNvPr>
          <p:cNvPicPr>
            <a:picLocks noChangeAspect="1"/>
          </p:cNvPicPr>
          <p:nvPr/>
        </p:nvPicPr>
        <p:blipFill>
          <a:blip r:embed="rId4"/>
          <a:stretch>
            <a:fillRect/>
          </a:stretch>
        </p:blipFill>
        <p:spPr>
          <a:xfrm>
            <a:off x="331055" y="994202"/>
            <a:ext cx="6229350" cy="8651386"/>
          </a:xfrm>
          <a:prstGeom prst="rect">
            <a:avLst/>
          </a:prstGeom>
        </p:spPr>
      </p:pic>
    </p:spTree>
    <p:extLst>
      <p:ext uri="{BB962C8B-B14F-4D97-AF65-F5344CB8AC3E}">
        <p14:creationId xmlns:p14="http://schemas.microsoft.com/office/powerpoint/2010/main" val="1742489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m para Sofrê em desenho">
            <a:extLst>
              <a:ext uri="{FF2B5EF4-FFF2-40B4-BE49-F238E27FC236}">
                <a16:creationId xmlns:a16="http://schemas.microsoft.com/office/drawing/2014/main" xmlns="" id="{E7ECB4F3-C9CE-4A4B-AC8B-8BB529B55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582" y="1231854"/>
            <a:ext cx="3612295" cy="3612295"/>
          </a:xfrm>
          <a:prstGeom prst="rect">
            <a:avLst/>
          </a:prstGeom>
          <a:noFill/>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xmlns="" id="{16457746-C1DE-4462-8698-7C99B4A49046}"/>
              </a:ext>
            </a:extLst>
          </p:cNvPr>
          <p:cNvSpPr/>
          <p:nvPr/>
        </p:nvSpPr>
        <p:spPr>
          <a:xfrm>
            <a:off x="423742" y="384614"/>
            <a:ext cx="1697901" cy="373757"/>
          </a:xfrm>
          <a:prstGeom prst="rect">
            <a:avLst/>
          </a:prstGeom>
        </p:spPr>
        <p:txBody>
          <a:bodyPr wrap="none">
            <a:spAutoFit/>
          </a:bodyPr>
          <a:lstStyle/>
          <a:p>
            <a:pPr algn="just">
              <a:lnSpc>
                <a:spcPct val="107000"/>
              </a:lnSpc>
              <a:spcAft>
                <a:spcPts val="800"/>
              </a:spcAft>
            </a:pPr>
            <a:r>
              <a:rPr lang="pt-BR" b="1" dirty="0">
                <a:latin typeface="Arial" panose="020B0604020202020204" pitchFamily="34" charset="0"/>
                <a:ea typeface="Calibri" panose="020F0502020204030204" pitchFamily="34" charset="0"/>
                <a:cs typeface="Times New Roman" panose="02020603050405020304" pitchFamily="18" charset="0"/>
              </a:rPr>
              <a:t>CAPÍTULO I:  </a:t>
            </a:r>
            <a:endParaRPr lang="pt-B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tângulo 12">
            <a:extLst>
              <a:ext uri="{FF2B5EF4-FFF2-40B4-BE49-F238E27FC236}">
                <a16:creationId xmlns:a16="http://schemas.microsoft.com/office/drawing/2014/main" xmlns="" id="{A6223501-62B8-4564-AE75-B088242A1DD8}"/>
              </a:ext>
            </a:extLst>
          </p:cNvPr>
          <p:cNvSpPr/>
          <p:nvPr/>
        </p:nvSpPr>
        <p:spPr>
          <a:xfrm>
            <a:off x="4057319" y="4566846"/>
            <a:ext cx="1194558" cy="248658"/>
          </a:xfrm>
          <a:prstGeom prst="rect">
            <a:avLst/>
          </a:prstGeom>
        </p:spPr>
        <p:txBody>
          <a:bodyPr wrap="square">
            <a:spAutoFit/>
          </a:bodyPr>
          <a:lstStyle/>
          <a:p>
            <a:pPr algn="just">
              <a:lnSpc>
                <a:spcPct val="107000"/>
              </a:lnSpc>
              <a:spcAft>
                <a:spcPts val="800"/>
              </a:spcAft>
            </a:pPr>
            <a:r>
              <a:rPr lang="pt-BR" sz="1000" b="1" dirty="0">
                <a:latin typeface="Arial" panose="020B0604020202020204" pitchFamily="34" charset="0"/>
                <a:ea typeface="Calibri" panose="020F0502020204030204" pitchFamily="34" charset="0"/>
                <a:cs typeface="Times New Roman" panose="02020603050405020304" pitchFamily="18" charset="0"/>
              </a:rPr>
              <a:t>Fonte: Pinterest </a:t>
            </a:r>
            <a:endParaRPr lang="pt-BR" sz="1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tângulo 13">
            <a:extLst>
              <a:ext uri="{FF2B5EF4-FFF2-40B4-BE49-F238E27FC236}">
                <a16:creationId xmlns:a16="http://schemas.microsoft.com/office/drawing/2014/main" xmlns="" id="{5239054E-8416-473F-9A0E-EFF5C21B05EA}"/>
              </a:ext>
            </a:extLst>
          </p:cNvPr>
          <p:cNvSpPr/>
          <p:nvPr/>
        </p:nvSpPr>
        <p:spPr>
          <a:xfrm>
            <a:off x="2917574" y="861895"/>
            <a:ext cx="1003801" cy="477054"/>
          </a:xfrm>
          <a:prstGeom prst="rect">
            <a:avLst/>
          </a:prstGeom>
        </p:spPr>
        <p:txBody>
          <a:bodyPr wrap="none">
            <a:spAutoFit/>
          </a:bodyPr>
          <a:lstStyle/>
          <a:p>
            <a:r>
              <a:rPr lang="pt-BR" sz="2500" b="1" dirty="0">
                <a:latin typeface="Arial" panose="020B0604020202020204" pitchFamily="34" charset="0"/>
                <a:ea typeface="Calibri" panose="020F0502020204030204" pitchFamily="34" charset="0"/>
              </a:rPr>
              <a:t>Sofrê</a:t>
            </a:r>
            <a:endParaRPr lang="pt-BR" sz="2500" dirty="0"/>
          </a:p>
        </p:txBody>
      </p:sp>
      <p:grpSp>
        <p:nvGrpSpPr>
          <p:cNvPr id="15" name="Agrupar 14">
            <a:extLst>
              <a:ext uri="{FF2B5EF4-FFF2-40B4-BE49-F238E27FC236}">
                <a16:creationId xmlns:a16="http://schemas.microsoft.com/office/drawing/2014/main" xmlns="" id="{A3794760-BD46-4094-9870-AE3831AD71BD}"/>
              </a:ext>
            </a:extLst>
          </p:cNvPr>
          <p:cNvGrpSpPr/>
          <p:nvPr/>
        </p:nvGrpSpPr>
        <p:grpSpPr>
          <a:xfrm>
            <a:off x="0" y="-110123"/>
            <a:ext cx="6874731" cy="9807147"/>
            <a:chOff x="0" y="-169757"/>
            <a:chExt cx="6874731" cy="9807147"/>
          </a:xfrm>
        </p:grpSpPr>
        <p:grpSp>
          <p:nvGrpSpPr>
            <p:cNvPr id="16" name="Agrupar 15">
              <a:extLst>
                <a:ext uri="{FF2B5EF4-FFF2-40B4-BE49-F238E27FC236}">
                  <a16:creationId xmlns:a16="http://schemas.microsoft.com/office/drawing/2014/main" xmlns="" id="{2C21231F-D433-418B-A1FE-5F9B565AC88E}"/>
                </a:ext>
              </a:extLst>
            </p:cNvPr>
            <p:cNvGrpSpPr/>
            <p:nvPr/>
          </p:nvGrpSpPr>
          <p:grpSpPr>
            <a:xfrm>
              <a:off x="5526156" y="-169757"/>
              <a:ext cx="1331843" cy="999925"/>
              <a:chOff x="5445979" y="-152402"/>
              <a:chExt cx="1428750" cy="1295392"/>
            </a:xfrm>
          </p:grpSpPr>
          <p:sp>
            <p:nvSpPr>
              <p:cNvPr id="20" name="Seta: para Cima 19">
                <a:extLst>
                  <a:ext uri="{FF2B5EF4-FFF2-40B4-BE49-F238E27FC236}">
                    <a16:creationId xmlns:a16="http://schemas.microsoft.com/office/drawing/2014/main" xmlns="" id="{6BB3CFE4-3788-45D0-8196-1095A80F4551}"/>
                  </a:ext>
                </a:extLst>
              </p:cNvPr>
              <p:cNvSpPr/>
              <p:nvPr/>
            </p:nvSpPr>
            <p:spPr>
              <a:xfrm rot="10800000">
                <a:off x="5922229" y="-2"/>
                <a:ext cx="952500" cy="1142992"/>
              </a:xfrm>
              <a:prstGeom prst="upArrow">
                <a:avLst>
                  <a:gd name="adj1" fmla="val 100000"/>
                  <a:gd name="adj2" fmla="val 32667"/>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1" name="Picture 20" descr="Imagem relacionada">
                <a:extLst>
                  <a:ext uri="{FF2B5EF4-FFF2-40B4-BE49-F238E27FC236}">
                    <a16:creationId xmlns:a16="http://schemas.microsoft.com/office/drawing/2014/main" xmlns="" id="{A138BED3-418A-49CA-9C0F-3D614D0D14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Agrupar 16">
              <a:extLst>
                <a:ext uri="{FF2B5EF4-FFF2-40B4-BE49-F238E27FC236}">
                  <a16:creationId xmlns:a16="http://schemas.microsoft.com/office/drawing/2014/main" xmlns="" id="{FD6A2A10-072B-47F9-B357-A099A54E54C9}"/>
                </a:ext>
              </a:extLst>
            </p:cNvPr>
            <p:cNvGrpSpPr/>
            <p:nvPr/>
          </p:nvGrpSpPr>
          <p:grpSpPr>
            <a:xfrm>
              <a:off x="0" y="9568809"/>
              <a:ext cx="6874731" cy="68581"/>
              <a:chOff x="-1" y="9414509"/>
              <a:chExt cx="6874731" cy="68581"/>
            </a:xfrm>
          </p:grpSpPr>
          <p:sp>
            <p:nvSpPr>
              <p:cNvPr id="18" name="Seta: para Cima 17">
                <a:extLst>
                  <a:ext uri="{FF2B5EF4-FFF2-40B4-BE49-F238E27FC236}">
                    <a16:creationId xmlns:a16="http://schemas.microsoft.com/office/drawing/2014/main" xmlns="" id="{466240D2-6E76-4B26-BD78-11B15B4AFDC8}"/>
                  </a:ext>
                </a:extLst>
              </p:cNvPr>
              <p:cNvSpPr/>
              <p:nvPr/>
            </p:nvSpPr>
            <p:spPr>
              <a:xfrm rot="16200000" flipH="1">
                <a:off x="3411439" y="6019800"/>
                <a:ext cx="68581" cy="6858000"/>
              </a:xfrm>
              <a:prstGeom prst="upArrow">
                <a:avLst>
                  <a:gd name="adj1" fmla="val 100000"/>
                  <a:gd name="adj2" fmla="val 0"/>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Conector reto 18">
                <a:extLst>
                  <a:ext uri="{FF2B5EF4-FFF2-40B4-BE49-F238E27FC236}">
                    <a16:creationId xmlns:a16="http://schemas.microsoft.com/office/drawing/2014/main" xmlns="" id="{DF080A62-3061-4F31-8EC0-D6963F1CFE67}"/>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2" name="Retângulo 1">
            <a:extLst>
              <a:ext uri="{FF2B5EF4-FFF2-40B4-BE49-F238E27FC236}">
                <a16:creationId xmlns:a16="http://schemas.microsoft.com/office/drawing/2014/main" xmlns="" id="{5A8851C3-D94C-4F02-AEE2-4A8D117B2043}"/>
              </a:ext>
            </a:extLst>
          </p:cNvPr>
          <p:cNvSpPr/>
          <p:nvPr/>
        </p:nvSpPr>
        <p:spPr>
          <a:xfrm>
            <a:off x="247649" y="5004548"/>
            <a:ext cx="6343650" cy="4597092"/>
          </a:xfrm>
          <a:prstGeom prst="rect">
            <a:avLst/>
          </a:prstGeom>
        </p:spPr>
        <p:txBody>
          <a:bodyPr wrap="square">
            <a:spAutoFit/>
          </a:bodyPr>
          <a:lstStyle/>
          <a:p>
            <a:pPr indent="449580" algn="just">
              <a:lnSpc>
                <a:spcPct val="150000"/>
              </a:lnSpc>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No Brasil, os desfechos de histórias de mulheres em situações de violência, que vivem no campo, não diferem de muitos casos que acontecem na cidade. Empurrões, xingamentos, agressões psicológicas, ameaças, furto de objetos pessoais, violência sexual, infelizmente fazem parte do cotidiano de muitas mulheres, situações que na maioria das vezes, são silenciadas no ambiente do “lar, doce lar”. O grande diferencial presente nos dois casos, rural e urbano, está na ausência de publicização da violência doméstica.  </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Pesquisas nacionais apontam o aumento do índice de violência contra as mulheres no Brasil. De acordo com dados da Organização Mundial da Saúde (OMS), o Brasil ocupa a quinta posição entre os países que mais matam mulheres no mundo e o número de feminicídios chegou a 4,8 para cada 100 mil mulheres. Segundo informações do Atlas da Violência 2018, do Instituto de Pesquisa Econômica Aplicada (IPEA), o número de assassinatos de mulheres negras aumentou significativamente, representando 54% do registro de mortes de mulheres no Brasil. O questionamento que podemos fazer é: onde estão as mulheres do campo nessas estatísticas? A </a:t>
            </a:r>
            <a:r>
              <a:rPr lang="pt-BR" sz="1200" dirty="0">
                <a:solidFill>
                  <a:srgbClr val="000000"/>
                </a:solidFill>
                <a:latin typeface="Arial" panose="020B0604020202020204" pitchFamily="34" charset="0"/>
                <a:ea typeface="Calibri" panose="020F0502020204030204" pitchFamily="34" charset="0"/>
              </a:rPr>
              <a:t>violência contra as mulheres da zona rural ainda é uma questão pouco visibilizada nas estatísticas brasileiras e as bases de </a:t>
            </a:r>
            <a:endParaRPr lang="pt-BR" sz="1200" dirty="0"/>
          </a:p>
        </p:txBody>
      </p:sp>
      <p:sp>
        <p:nvSpPr>
          <p:cNvPr id="22" name="CaixaDeTexto 21">
            <a:extLst>
              <a:ext uri="{FF2B5EF4-FFF2-40B4-BE49-F238E27FC236}">
                <a16:creationId xmlns:a16="http://schemas.microsoft.com/office/drawing/2014/main" xmlns="" id="{774FBCFD-B9EA-4379-AD74-8B50C21EEF3D}"/>
              </a:ext>
            </a:extLst>
          </p:cNvPr>
          <p:cNvSpPr txBox="1"/>
          <p:nvPr/>
        </p:nvSpPr>
        <p:spPr>
          <a:xfrm>
            <a:off x="6255853" y="222314"/>
            <a:ext cx="656148" cy="369332"/>
          </a:xfrm>
          <a:prstGeom prst="rect">
            <a:avLst/>
          </a:prstGeom>
          <a:noFill/>
        </p:spPr>
        <p:txBody>
          <a:bodyPr wrap="square" rtlCol="0">
            <a:spAutoFit/>
          </a:bodyPr>
          <a:lstStyle/>
          <a:p>
            <a:r>
              <a:rPr lang="pt-BR" b="1" dirty="0">
                <a:solidFill>
                  <a:schemeClr val="bg1"/>
                </a:solidFill>
              </a:rPr>
              <a:t>08</a:t>
            </a:r>
          </a:p>
        </p:txBody>
      </p:sp>
    </p:spTree>
    <p:extLst>
      <p:ext uri="{BB962C8B-B14F-4D97-AF65-F5344CB8AC3E}">
        <p14:creationId xmlns:p14="http://schemas.microsoft.com/office/powerpoint/2010/main" val="17441390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8D998ECC-C2F1-4886-810D-1D6A81123F11}"/>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F42E1685-CC80-485D-BA57-1E931459F1C1}"/>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A6877E50-4333-414B-ACF0-1713440BFA2A}"/>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6010A32D-E5BA-49D2-A5DC-3A80BA9418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38F8D887-BFF1-48E9-BA7C-7F79C9A140BA}"/>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2A60B090-675B-4707-A1F5-34C1DE5D04D7}"/>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C6C398BB-322A-4D17-BC0D-F72E1B380FCF}"/>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21BCF37D-0821-406F-9CA0-4D16393AE9E0}"/>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80</a:t>
            </a:r>
          </a:p>
        </p:txBody>
      </p:sp>
      <p:pic>
        <p:nvPicPr>
          <p:cNvPr id="12" name="Imagem 11">
            <a:extLst>
              <a:ext uri="{FF2B5EF4-FFF2-40B4-BE49-F238E27FC236}">
                <a16:creationId xmlns:a16="http://schemas.microsoft.com/office/drawing/2014/main" xmlns="" id="{EAB21547-5270-457A-8352-E4439255C335}"/>
              </a:ext>
            </a:extLst>
          </p:cNvPr>
          <p:cNvPicPr>
            <a:picLocks noChangeAspect="1"/>
          </p:cNvPicPr>
          <p:nvPr/>
        </p:nvPicPr>
        <p:blipFill>
          <a:blip r:embed="rId4"/>
          <a:stretch>
            <a:fillRect/>
          </a:stretch>
        </p:blipFill>
        <p:spPr>
          <a:xfrm>
            <a:off x="381580" y="789220"/>
            <a:ext cx="6128300" cy="8701878"/>
          </a:xfrm>
          <a:prstGeom prst="rect">
            <a:avLst/>
          </a:prstGeom>
        </p:spPr>
      </p:pic>
    </p:spTree>
    <p:extLst>
      <p:ext uri="{BB962C8B-B14F-4D97-AF65-F5344CB8AC3E}">
        <p14:creationId xmlns:p14="http://schemas.microsoft.com/office/powerpoint/2010/main" val="18939932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91C5C051-4297-4A47-90E8-ACC54BC52739}"/>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2F8D50C4-8BA6-440B-973C-134A79381A07}"/>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14168641-47C4-493E-8BA1-DD310F672FE7}"/>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6AF04D56-3E59-4DBA-80C3-2F376C1414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0A1E2387-3AAF-4FB1-B39C-6719ADA5C918}"/>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6D536E41-8783-4420-8BC4-2AA438E2EC6F}"/>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4F8D57B0-3C15-4323-88AE-D87FF73A861B}"/>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0280775D-BC66-4392-A944-F7874C2F0951}"/>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81</a:t>
            </a:r>
          </a:p>
        </p:txBody>
      </p:sp>
      <p:pic>
        <p:nvPicPr>
          <p:cNvPr id="12" name="Imagem 11">
            <a:extLst>
              <a:ext uri="{FF2B5EF4-FFF2-40B4-BE49-F238E27FC236}">
                <a16:creationId xmlns:a16="http://schemas.microsoft.com/office/drawing/2014/main" xmlns="" id="{CE23A196-DECE-48D2-97BE-C7D8BB1AA22C}"/>
              </a:ext>
            </a:extLst>
          </p:cNvPr>
          <p:cNvPicPr>
            <a:picLocks noChangeAspect="1"/>
          </p:cNvPicPr>
          <p:nvPr/>
        </p:nvPicPr>
        <p:blipFill>
          <a:blip r:embed="rId4"/>
          <a:stretch>
            <a:fillRect/>
          </a:stretch>
        </p:blipFill>
        <p:spPr>
          <a:xfrm>
            <a:off x="304800" y="1007442"/>
            <a:ext cx="6248400" cy="8730788"/>
          </a:xfrm>
          <a:prstGeom prst="rect">
            <a:avLst/>
          </a:prstGeom>
        </p:spPr>
      </p:pic>
    </p:spTree>
    <p:extLst>
      <p:ext uri="{BB962C8B-B14F-4D97-AF65-F5344CB8AC3E}">
        <p14:creationId xmlns:p14="http://schemas.microsoft.com/office/powerpoint/2010/main" val="20036682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1415CF33-1298-4623-8F79-BEA61E49B221}"/>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41B93E57-AACC-47A2-95EA-40CDEDA3CFD2}"/>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53064FC3-403D-4793-865B-1FBA5ADD3A5E}"/>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42662EC7-B0FD-4197-9B6C-D7E7F4A3F9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92C6A10C-5BBA-404B-90E0-D41484087793}"/>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4617598E-8AD5-4000-8303-1AA3A95AC6C5}"/>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4DF88CF0-F6F1-47BC-892A-B72E736E84D8}"/>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C4B1CE5A-AAB2-4ACD-B23B-4A73ABB89193}"/>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82</a:t>
            </a:r>
          </a:p>
        </p:txBody>
      </p:sp>
      <p:pic>
        <p:nvPicPr>
          <p:cNvPr id="13" name="Imagem 12">
            <a:extLst>
              <a:ext uri="{FF2B5EF4-FFF2-40B4-BE49-F238E27FC236}">
                <a16:creationId xmlns:a16="http://schemas.microsoft.com/office/drawing/2014/main" xmlns="" id="{E410F0EF-9525-4D1D-932A-395FF6AA2DF0}"/>
              </a:ext>
            </a:extLst>
          </p:cNvPr>
          <p:cNvPicPr>
            <a:picLocks noChangeAspect="1"/>
          </p:cNvPicPr>
          <p:nvPr/>
        </p:nvPicPr>
        <p:blipFill>
          <a:blip r:embed="rId4"/>
          <a:stretch>
            <a:fillRect/>
          </a:stretch>
        </p:blipFill>
        <p:spPr>
          <a:xfrm>
            <a:off x="302480" y="742760"/>
            <a:ext cx="6286500" cy="9053361"/>
          </a:xfrm>
          <a:prstGeom prst="rect">
            <a:avLst/>
          </a:prstGeom>
        </p:spPr>
      </p:pic>
    </p:spTree>
    <p:extLst>
      <p:ext uri="{BB962C8B-B14F-4D97-AF65-F5344CB8AC3E}">
        <p14:creationId xmlns:p14="http://schemas.microsoft.com/office/powerpoint/2010/main" val="40018555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16296736-C310-405F-B4D1-0B313F2AE0D6}"/>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0A7138F9-894E-4BD3-A488-70088DD2627D}"/>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BC6EDD8A-24AA-4907-BDFC-32D2E80EB392}"/>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18596CCB-2782-4290-9EB8-6F3CF4F394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DC604F28-F847-45DB-A089-C9607FF09568}"/>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97ED655A-5729-459A-A98B-2B94E8106E27}"/>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9C03453B-132B-4DD0-A639-FE1AEAF0012D}"/>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961B9967-8E5F-4820-B871-631FBE88311E}"/>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83</a:t>
            </a:r>
          </a:p>
        </p:txBody>
      </p:sp>
      <p:pic>
        <p:nvPicPr>
          <p:cNvPr id="12" name="Imagem 11">
            <a:extLst>
              <a:ext uri="{FF2B5EF4-FFF2-40B4-BE49-F238E27FC236}">
                <a16:creationId xmlns:a16="http://schemas.microsoft.com/office/drawing/2014/main" xmlns="" id="{CFB9A760-A1C4-4D71-A3E5-588C5689E9EF}"/>
              </a:ext>
            </a:extLst>
          </p:cNvPr>
          <p:cNvPicPr>
            <a:picLocks noChangeAspect="1"/>
          </p:cNvPicPr>
          <p:nvPr/>
        </p:nvPicPr>
        <p:blipFill>
          <a:blip r:embed="rId4"/>
          <a:stretch>
            <a:fillRect/>
          </a:stretch>
        </p:blipFill>
        <p:spPr>
          <a:xfrm>
            <a:off x="379453" y="677885"/>
            <a:ext cx="6086865" cy="9053361"/>
          </a:xfrm>
          <a:prstGeom prst="rect">
            <a:avLst/>
          </a:prstGeom>
        </p:spPr>
      </p:pic>
    </p:spTree>
    <p:extLst>
      <p:ext uri="{BB962C8B-B14F-4D97-AF65-F5344CB8AC3E}">
        <p14:creationId xmlns:p14="http://schemas.microsoft.com/office/powerpoint/2010/main" val="20667748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C9E0AF40-1C86-4028-B2DC-2AF0C9DC49EA}"/>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23E820D0-ED75-447E-93F0-F90D16A33C56}"/>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FC6B8778-8A28-4329-BDD9-E6B278BDF4BD}"/>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A98ED52C-49F8-4164-96E9-BA5A1505FA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2CF816E6-E303-4B97-BFBF-00C6BD986D18}"/>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1DAB0516-E964-430A-82DA-5B542DC0DE59}"/>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F0B5690C-6431-41BC-ABA0-E5BB4FBEEEDB}"/>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5A620EAA-EE1F-48A2-9351-21BE343DCD34}"/>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84</a:t>
            </a:r>
          </a:p>
        </p:txBody>
      </p:sp>
      <p:pic>
        <p:nvPicPr>
          <p:cNvPr id="12" name="Imagem 11">
            <a:extLst>
              <a:ext uri="{FF2B5EF4-FFF2-40B4-BE49-F238E27FC236}">
                <a16:creationId xmlns:a16="http://schemas.microsoft.com/office/drawing/2014/main" xmlns="" id="{DD69C804-7FFD-4135-AC7F-D220AC08A15E}"/>
              </a:ext>
            </a:extLst>
          </p:cNvPr>
          <p:cNvPicPr>
            <a:picLocks noChangeAspect="1"/>
          </p:cNvPicPr>
          <p:nvPr/>
        </p:nvPicPr>
        <p:blipFill>
          <a:blip r:embed="rId4"/>
          <a:stretch>
            <a:fillRect/>
          </a:stretch>
        </p:blipFill>
        <p:spPr>
          <a:xfrm>
            <a:off x="350311" y="732443"/>
            <a:ext cx="6190837" cy="9053361"/>
          </a:xfrm>
          <a:prstGeom prst="rect">
            <a:avLst/>
          </a:prstGeom>
        </p:spPr>
      </p:pic>
    </p:spTree>
    <p:extLst>
      <p:ext uri="{BB962C8B-B14F-4D97-AF65-F5344CB8AC3E}">
        <p14:creationId xmlns:p14="http://schemas.microsoft.com/office/powerpoint/2010/main" val="7417915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60C9A903-6DAA-42D9-9F98-D1DF15A460F5}"/>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D544B56F-5395-487E-983A-6577582DE32B}"/>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9DF22ADA-A8EC-47E6-9D15-42DD25B7D981}"/>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52AF2D4A-CEE5-4FC1-8CBD-2591039AAB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9FC208DD-5618-4E54-9F79-FD9E8647A58D}"/>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397EA435-0F44-401F-842A-4E3253ABED0D}"/>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B380B811-0734-49F4-A4C6-18876B3950EF}"/>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6281F8EA-DA0A-4098-BD3A-470A3E5DB38F}"/>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85</a:t>
            </a:r>
          </a:p>
        </p:txBody>
      </p:sp>
      <p:pic>
        <p:nvPicPr>
          <p:cNvPr id="12" name="Imagem 11">
            <a:extLst>
              <a:ext uri="{FF2B5EF4-FFF2-40B4-BE49-F238E27FC236}">
                <a16:creationId xmlns:a16="http://schemas.microsoft.com/office/drawing/2014/main" xmlns="" id="{6BAE6E0B-5EC4-484B-AD7F-AA660C2CEB59}"/>
              </a:ext>
            </a:extLst>
          </p:cNvPr>
          <p:cNvPicPr>
            <a:picLocks noChangeAspect="1"/>
          </p:cNvPicPr>
          <p:nvPr/>
        </p:nvPicPr>
        <p:blipFill>
          <a:blip r:embed="rId4"/>
          <a:stretch>
            <a:fillRect/>
          </a:stretch>
        </p:blipFill>
        <p:spPr>
          <a:xfrm>
            <a:off x="312005" y="717988"/>
            <a:ext cx="6267450" cy="9082271"/>
          </a:xfrm>
          <a:prstGeom prst="rect">
            <a:avLst/>
          </a:prstGeom>
        </p:spPr>
      </p:pic>
    </p:spTree>
    <p:extLst>
      <p:ext uri="{BB962C8B-B14F-4D97-AF65-F5344CB8AC3E}">
        <p14:creationId xmlns:p14="http://schemas.microsoft.com/office/powerpoint/2010/main" val="42815359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FE54EAC8-0B2E-489A-AD03-621912100C47}"/>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71102F33-5566-4B38-A2D2-CCDF108CCCED}"/>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6A91F901-6C18-491C-8955-A77C3A343966}"/>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81C2E14D-0D6B-451C-A46E-398BE155D3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7347218B-28D4-4A14-BF2D-FF2E4196E9EB}"/>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7BBA7D71-A09F-4A8F-A48E-E26706B20B8A}"/>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B7260038-78DB-4E9F-B989-9FCA9883D0BD}"/>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7E73E091-70E1-42BF-9EB8-B17B06CAAF1B}"/>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86</a:t>
            </a:r>
          </a:p>
        </p:txBody>
      </p:sp>
      <p:pic>
        <p:nvPicPr>
          <p:cNvPr id="12" name="Imagem 11">
            <a:extLst>
              <a:ext uri="{FF2B5EF4-FFF2-40B4-BE49-F238E27FC236}">
                <a16:creationId xmlns:a16="http://schemas.microsoft.com/office/drawing/2014/main" xmlns="" id="{02845E94-97B0-4E54-97C6-EE2A1A2353A6}"/>
              </a:ext>
            </a:extLst>
          </p:cNvPr>
          <p:cNvPicPr>
            <a:picLocks noChangeAspect="1"/>
          </p:cNvPicPr>
          <p:nvPr/>
        </p:nvPicPr>
        <p:blipFill>
          <a:blip r:embed="rId4"/>
          <a:stretch>
            <a:fillRect/>
          </a:stretch>
        </p:blipFill>
        <p:spPr>
          <a:xfrm>
            <a:off x="321530" y="889803"/>
            <a:ext cx="6248400" cy="8863165"/>
          </a:xfrm>
          <a:prstGeom prst="rect">
            <a:avLst/>
          </a:prstGeom>
        </p:spPr>
      </p:pic>
    </p:spTree>
    <p:extLst>
      <p:ext uri="{BB962C8B-B14F-4D97-AF65-F5344CB8AC3E}">
        <p14:creationId xmlns:p14="http://schemas.microsoft.com/office/powerpoint/2010/main" val="10375897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822C8CB6-32E7-474A-98C7-18218659F65B}"/>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91A5C28C-DDB5-4AE6-8EEB-9F7949A9F497}"/>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CB02CE7E-32E1-4276-9F19-FD956AAAAC5E}"/>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C1A963AA-7ED3-4421-A30B-D827C547E6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86CBC88A-40D3-4BC1-BA1C-60C6B6E3F131}"/>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118D6907-A82D-4B5D-9DAA-622DD33C694D}"/>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5A9B3BDA-2930-45C4-B8BB-98041C7E0DF7}"/>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5A6C3A60-52A9-4C89-AF23-E3439F6C38D3}"/>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87</a:t>
            </a:r>
          </a:p>
        </p:txBody>
      </p:sp>
      <p:pic>
        <p:nvPicPr>
          <p:cNvPr id="12" name="Imagem 11">
            <a:extLst>
              <a:ext uri="{FF2B5EF4-FFF2-40B4-BE49-F238E27FC236}">
                <a16:creationId xmlns:a16="http://schemas.microsoft.com/office/drawing/2014/main" xmlns="" id="{457ACBA0-977B-4D3F-9125-076676081E6F}"/>
              </a:ext>
            </a:extLst>
          </p:cNvPr>
          <p:cNvPicPr>
            <a:picLocks noChangeAspect="1"/>
          </p:cNvPicPr>
          <p:nvPr/>
        </p:nvPicPr>
        <p:blipFill>
          <a:blip r:embed="rId4"/>
          <a:stretch>
            <a:fillRect/>
          </a:stretch>
        </p:blipFill>
        <p:spPr>
          <a:xfrm>
            <a:off x="302479" y="810925"/>
            <a:ext cx="6286501" cy="8863165"/>
          </a:xfrm>
          <a:prstGeom prst="rect">
            <a:avLst/>
          </a:prstGeom>
        </p:spPr>
      </p:pic>
    </p:spTree>
    <p:extLst>
      <p:ext uri="{BB962C8B-B14F-4D97-AF65-F5344CB8AC3E}">
        <p14:creationId xmlns:p14="http://schemas.microsoft.com/office/powerpoint/2010/main" val="40412990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488C1D81-389D-4FAC-8F3D-4F04813D6257}"/>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0F6F9657-EE4C-4EED-BFEC-F9607E724A79}"/>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83CD4B70-81B4-4867-8DE2-0A3F7304780D}"/>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28A88855-6FBC-4CCB-ACC4-F088868B1E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46EF5301-6218-433C-A08E-19FDC1073E08}"/>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69603202-A4E0-480A-A8D0-691E66CA240C}"/>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94E12B98-0610-4D9B-8032-EDC254B059D4}"/>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E6FDA049-9C33-4145-ADDE-B7B7D18B03AD}"/>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88</a:t>
            </a:r>
          </a:p>
        </p:txBody>
      </p:sp>
      <p:pic>
        <p:nvPicPr>
          <p:cNvPr id="12" name="Imagem 11">
            <a:extLst>
              <a:ext uri="{FF2B5EF4-FFF2-40B4-BE49-F238E27FC236}">
                <a16:creationId xmlns:a16="http://schemas.microsoft.com/office/drawing/2014/main" xmlns="" id="{9163D35F-464F-48AE-8B93-9661B3053437}"/>
              </a:ext>
            </a:extLst>
          </p:cNvPr>
          <p:cNvPicPr>
            <a:picLocks noChangeAspect="1"/>
          </p:cNvPicPr>
          <p:nvPr/>
        </p:nvPicPr>
        <p:blipFill>
          <a:blip r:embed="rId4"/>
          <a:stretch>
            <a:fillRect/>
          </a:stretch>
        </p:blipFill>
        <p:spPr>
          <a:xfrm>
            <a:off x="292955" y="931945"/>
            <a:ext cx="6305550" cy="8730788"/>
          </a:xfrm>
          <a:prstGeom prst="rect">
            <a:avLst/>
          </a:prstGeom>
        </p:spPr>
      </p:pic>
    </p:spTree>
    <p:extLst>
      <p:ext uri="{BB962C8B-B14F-4D97-AF65-F5344CB8AC3E}">
        <p14:creationId xmlns:p14="http://schemas.microsoft.com/office/powerpoint/2010/main" val="35517282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300667D4-8394-4E86-B6FD-82F9109E800C}"/>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4E39A371-C39D-41AD-9993-69628963A459}"/>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1B0CFFD8-FD1C-4A89-804E-912F42E54209}"/>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FC15DEBF-1392-4547-AA40-185F24FA9A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D947A01C-1141-44F9-9280-82F3EB2F8460}"/>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52956661-12A5-4F70-B69A-D89516C22245}"/>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1F46E9EE-B423-493A-928F-FD616B77AF82}"/>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C6FE52AB-96F0-4668-AE85-3E145109544B}"/>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89</a:t>
            </a:r>
          </a:p>
        </p:txBody>
      </p:sp>
      <p:pic>
        <p:nvPicPr>
          <p:cNvPr id="12" name="Imagem 11">
            <a:extLst>
              <a:ext uri="{FF2B5EF4-FFF2-40B4-BE49-F238E27FC236}">
                <a16:creationId xmlns:a16="http://schemas.microsoft.com/office/drawing/2014/main" xmlns="" id="{6B03C2DD-071C-4BA7-A443-255BF0A6237D}"/>
              </a:ext>
            </a:extLst>
          </p:cNvPr>
          <p:cNvPicPr>
            <a:picLocks noChangeAspect="1"/>
          </p:cNvPicPr>
          <p:nvPr/>
        </p:nvPicPr>
        <p:blipFill>
          <a:blip r:embed="rId4"/>
          <a:stretch>
            <a:fillRect/>
          </a:stretch>
        </p:blipFill>
        <p:spPr>
          <a:xfrm>
            <a:off x="292955" y="1007442"/>
            <a:ext cx="6305550" cy="8198237"/>
          </a:xfrm>
          <a:prstGeom prst="rect">
            <a:avLst/>
          </a:prstGeom>
        </p:spPr>
      </p:pic>
    </p:spTree>
    <p:extLst>
      <p:ext uri="{BB962C8B-B14F-4D97-AF65-F5344CB8AC3E}">
        <p14:creationId xmlns:p14="http://schemas.microsoft.com/office/powerpoint/2010/main" val="3685171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Agrupar 10">
            <a:extLst>
              <a:ext uri="{FF2B5EF4-FFF2-40B4-BE49-F238E27FC236}">
                <a16:creationId xmlns:a16="http://schemas.microsoft.com/office/drawing/2014/main" xmlns="" id="{5D2DBB8B-B82A-411D-81D8-BA44EC012808}"/>
              </a:ext>
            </a:extLst>
          </p:cNvPr>
          <p:cNvGrpSpPr/>
          <p:nvPr/>
        </p:nvGrpSpPr>
        <p:grpSpPr>
          <a:xfrm>
            <a:off x="0" y="-110123"/>
            <a:ext cx="6874731" cy="9807147"/>
            <a:chOff x="0" y="-169757"/>
            <a:chExt cx="6874731" cy="9807147"/>
          </a:xfrm>
        </p:grpSpPr>
        <p:grpSp>
          <p:nvGrpSpPr>
            <p:cNvPr id="12" name="Agrupar 11">
              <a:extLst>
                <a:ext uri="{FF2B5EF4-FFF2-40B4-BE49-F238E27FC236}">
                  <a16:creationId xmlns:a16="http://schemas.microsoft.com/office/drawing/2014/main" xmlns="" id="{C591EB0F-6E14-4ED4-9E11-721D8C2B9A6E}"/>
                </a:ext>
              </a:extLst>
            </p:cNvPr>
            <p:cNvGrpSpPr/>
            <p:nvPr/>
          </p:nvGrpSpPr>
          <p:grpSpPr>
            <a:xfrm>
              <a:off x="5526156" y="-169757"/>
              <a:ext cx="1331843" cy="999925"/>
              <a:chOff x="5445979" y="-152402"/>
              <a:chExt cx="1428750" cy="1295392"/>
            </a:xfrm>
          </p:grpSpPr>
          <p:sp>
            <p:nvSpPr>
              <p:cNvPr id="16" name="Seta: para Cima 15">
                <a:extLst>
                  <a:ext uri="{FF2B5EF4-FFF2-40B4-BE49-F238E27FC236}">
                    <a16:creationId xmlns:a16="http://schemas.microsoft.com/office/drawing/2014/main" xmlns="" id="{97AC01B7-1A78-47EE-946F-D9312A7667DD}"/>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7" name="Picture 20" descr="Imagem relacionada">
                <a:extLst>
                  <a:ext uri="{FF2B5EF4-FFF2-40B4-BE49-F238E27FC236}">
                    <a16:creationId xmlns:a16="http://schemas.microsoft.com/office/drawing/2014/main" xmlns="" id="{29FFA170-13F3-41C5-A05D-619DB96878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Agrupar 12">
              <a:extLst>
                <a:ext uri="{FF2B5EF4-FFF2-40B4-BE49-F238E27FC236}">
                  <a16:creationId xmlns:a16="http://schemas.microsoft.com/office/drawing/2014/main" xmlns="" id="{72C9EE15-7D7D-4431-A758-31382739B7D2}"/>
                </a:ext>
              </a:extLst>
            </p:cNvPr>
            <p:cNvGrpSpPr/>
            <p:nvPr/>
          </p:nvGrpSpPr>
          <p:grpSpPr>
            <a:xfrm>
              <a:off x="0" y="9568809"/>
              <a:ext cx="6874731" cy="68581"/>
              <a:chOff x="-1" y="9414509"/>
              <a:chExt cx="6874731" cy="68581"/>
            </a:xfrm>
          </p:grpSpPr>
          <p:sp>
            <p:nvSpPr>
              <p:cNvPr id="14" name="Seta: para Cima 13">
                <a:extLst>
                  <a:ext uri="{FF2B5EF4-FFF2-40B4-BE49-F238E27FC236}">
                    <a16:creationId xmlns:a16="http://schemas.microsoft.com/office/drawing/2014/main" xmlns="" id="{293F2CE7-CC40-4FF4-81BE-9750388614C2}"/>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5" name="Conector reto 14">
                <a:extLst>
                  <a:ext uri="{FF2B5EF4-FFF2-40B4-BE49-F238E27FC236}">
                    <a16:creationId xmlns:a16="http://schemas.microsoft.com/office/drawing/2014/main" xmlns="" id="{E4BD6828-2B45-4450-ADC4-EC203288D866}"/>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8" name="CaixaDeTexto 17">
            <a:extLst>
              <a:ext uri="{FF2B5EF4-FFF2-40B4-BE49-F238E27FC236}">
                <a16:creationId xmlns:a16="http://schemas.microsoft.com/office/drawing/2014/main" xmlns="" id="{4E12A53D-43C1-4D48-B440-9B1AECCC1AF3}"/>
              </a:ext>
            </a:extLst>
          </p:cNvPr>
          <p:cNvSpPr txBox="1"/>
          <p:nvPr/>
        </p:nvSpPr>
        <p:spPr>
          <a:xfrm>
            <a:off x="6218583" y="208975"/>
            <a:ext cx="656148" cy="369332"/>
          </a:xfrm>
          <a:prstGeom prst="rect">
            <a:avLst/>
          </a:prstGeom>
          <a:noFill/>
        </p:spPr>
        <p:txBody>
          <a:bodyPr wrap="square" rtlCol="0">
            <a:spAutoFit/>
          </a:bodyPr>
          <a:lstStyle/>
          <a:p>
            <a:r>
              <a:rPr lang="pt-BR" b="1" dirty="0">
                <a:solidFill>
                  <a:schemeClr val="bg1"/>
                </a:solidFill>
              </a:rPr>
              <a:t>09</a:t>
            </a:r>
          </a:p>
        </p:txBody>
      </p:sp>
      <p:sp>
        <p:nvSpPr>
          <p:cNvPr id="6" name="Retângulo 5">
            <a:extLst>
              <a:ext uri="{FF2B5EF4-FFF2-40B4-BE49-F238E27FC236}">
                <a16:creationId xmlns:a16="http://schemas.microsoft.com/office/drawing/2014/main" xmlns="" id="{D615E785-EE9E-46FC-9B06-282D02E4B507}"/>
              </a:ext>
            </a:extLst>
          </p:cNvPr>
          <p:cNvSpPr/>
          <p:nvPr/>
        </p:nvSpPr>
        <p:spPr>
          <a:xfrm>
            <a:off x="228765" y="839063"/>
            <a:ext cx="6433930" cy="2807628"/>
          </a:xfrm>
          <a:prstGeom prst="rect">
            <a:avLst/>
          </a:prstGeom>
        </p:spPr>
        <p:txBody>
          <a:bodyPr wrap="square">
            <a:spAutoFit/>
          </a:bodyPr>
          <a:lstStyle/>
          <a:p>
            <a:pPr algn="just">
              <a:lnSpc>
                <a:spcPct val="150000"/>
              </a:lnSpc>
              <a:spcAft>
                <a:spcPts val="800"/>
              </a:spcAft>
            </a:pPr>
            <a:r>
              <a:rPr lang="pt-BR" sz="1200" dirty="0">
                <a:solidFill>
                  <a:srgbClr val="000000"/>
                </a:solidFill>
                <a:latin typeface="Arial" panose="020B0604020202020204" pitchFamily="34" charset="0"/>
                <a:ea typeface="Calibri" panose="020F0502020204030204" pitchFamily="34" charset="0"/>
                <a:cs typeface="Arial" panose="020B0604020202020204" pitchFamily="34" charset="0"/>
              </a:rPr>
              <a:t>dados do governo, que tratam dessas questões são muito frágeis ou não pautam índices indicativos da situação das trabalhadoras rurais no país.</a:t>
            </a:r>
            <a:endParaRPr lang="pt-BR" sz="1200" dirty="0">
              <a:latin typeface="Arial" panose="020B0604020202020204" pitchFamily="34" charset="0"/>
              <a:ea typeface="Calibri" panose="020F0502020204030204" pitchFamily="34" charset="0"/>
              <a:cs typeface="Arial" panose="020B0604020202020204" pitchFamily="34" charset="0"/>
            </a:endParaRPr>
          </a:p>
          <a:p>
            <a:pPr indent="449580" algn="just">
              <a:lnSpc>
                <a:spcPct val="150000"/>
              </a:lnSpc>
              <a:spcBef>
                <a:spcPts val="1200"/>
              </a:spcBef>
              <a:spcAft>
                <a:spcPts val="800"/>
              </a:spcAft>
            </a:pPr>
            <a:r>
              <a:rPr lang="pt-BR" sz="1200" dirty="0">
                <a:solidFill>
                  <a:srgbClr val="000000"/>
                </a:solidFill>
                <a:latin typeface="Arial" panose="020B0604020202020204" pitchFamily="34" charset="0"/>
                <a:ea typeface="Calibri" panose="020F0502020204030204" pitchFamily="34" charset="0"/>
                <a:cs typeface="Arial" panose="020B0604020202020204" pitchFamily="34" charset="0"/>
              </a:rPr>
              <a:t>Estes estudos </a:t>
            </a:r>
            <a:r>
              <a:rPr lang="pt-BR" sz="1200" dirty="0">
                <a:latin typeface="Arial" panose="020B0604020202020204" pitchFamily="34" charset="0"/>
                <a:ea typeface="Calibri" panose="020F0502020204030204" pitchFamily="34" charset="0"/>
                <a:cs typeface="Arial" panose="020B0604020202020204" pitchFamily="34" charset="0"/>
              </a:rPr>
              <a:t>denunciam o aumento crescente da violência doméstica, mas ainda não é possível computa-los nas bases de dados nacionais, talvez devido ao reduzido número de denúncias oriundos dessas áreas e assim, as agressões que ocorrem nesses espaços permanecem invisíveis. Informações levantadas no Centro Integrado de Atendimento à Mulher (CIAM), de Juazeiro-BA, no interior da Bahia, local em que foi desenvolvida a pesquisa que deu origem a este livro, confirmam esta hipótese, conforme mostra a tabela a seguir. </a:t>
            </a:r>
            <a:endParaRPr lang="pt-BR"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Retângulo 8">
            <a:extLst>
              <a:ext uri="{FF2B5EF4-FFF2-40B4-BE49-F238E27FC236}">
                <a16:creationId xmlns:a16="http://schemas.microsoft.com/office/drawing/2014/main" xmlns="" id="{6487B4E8-0D16-4BA9-BE0D-3251B4642CC7}"/>
              </a:ext>
            </a:extLst>
          </p:cNvPr>
          <p:cNvSpPr/>
          <p:nvPr/>
        </p:nvSpPr>
        <p:spPr>
          <a:xfrm>
            <a:off x="1714500" y="3714841"/>
            <a:ext cx="3429000" cy="413318"/>
          </a:xfrm>
          <a:prstGeom prst="rect">
            <a:avLst/>
          </a:prstGeom>
        </p:spPr>
        <p:txBody>
          <a:bodyPr>
            <a:spAutoFit/>
          </a:bodyPr>
          <a:lstStyle/>
          <a:p>
            <a:pPr algn="ctr">
              <a:lnSpc>
                <a:spcPct val="107000"/>
              </a:lnSpc>
              <a:spcAft>
                <a:spcPts val="800"/>
              </a:spcAft>
            </a:pPr>
            <a:r>
              <a:rPr lang="pt-BR" sz="1000" dirty="0">
                <a:latin typeface="Arial" panose="020B0604020202020204" pitchFamily="34" charset="0"/>
                <a:ea typeface="Times New Roman" panose="02020603050405020304" pitchFamily="18" charset="0"/>
                <a:cs typeface="Times New Roman" panose="02020603050405020304" pitchFamily="18" charset="0"/>
              </a:rPr>
              <a:t>Tabela 1: Notificações de violência da zona rural de Juazeiro-BA</a:t>
            </a: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ela 9">
            <a:extLst>
              <a:ext uri="{FF2B5EF4-FFF2-40B4-BE49-F238E27FC236}">
                <a16:creationId xmlns:a16="http://schemas.microsoft.com/office/drawing/2014/main" xmlns="" id="{1B5EF3A0-22B5-4F74-89CF-13D379C98673}"/>
              </a:ext>
            </a:extLst>
          </p:cNvPr>
          <p:cNvGraphicFramePr>
            <a:graphicFrameLocks noGrp="1"/>
          </p:cNvGraphicFramePr>
          <p:nvPr>
            <p:extLst>
              <p:ext uri="{D42A27DB-BD31-4B8C-83A1-F6EECF244321}">
                <p14:modId xmlns:p14="http://schemas.microsoft.com/office/powerpoint/2010/main" val="2585701004"/>
              </p:ext>
            </p:extLst>
          </p:nvPr>
        </p:nvGraphicFramePr>
        <p:xfrm>
          <a:off x="867630" y="4190054"/>
          <a:ext cx="5156200" cy="913321"/>
        </p:xfrm>
        <a:graphic>
          <a:graphicData uri="http://schemas.openxmlformats.org/drawingml/2006/table">
            <a:tbl>
              <a:tblPr firstRow="1" firstCol="1" bandRow="1"/>
              <a:tblGrid>
                <a:gridCol w="927100">
                  <a:extLst>
                    <a:ext uri="{9D8B030D-6E8A-4147-A177-3AD203B41FA5}">
                      <a16:colId xmlns:a16="http://schemas.microsoft.com/office/drawing/2014/main" xmlns="" val="1208479027"/>
                    </a:ext>
                  </a:extLst>
                </a:gridCol>
                <a:gridCol w="1435100">
                  <a:extLst>
                    <a:ext uri="{9D8B030D-6E8A-4147-A177-3AD203B41FA5}">
                      <a16:colId xmlns:a16="http://schemas.microsoft.com/office/drawing/2014/main" xmlns="" val="1964536285"/>
                    </a:ext>
                  </a:extLst>
                </a:gridCol>
                <a:gridCol w="1168400">
                  <a:extLst>
                    <a:ext uri="{9D8B030D-6E8A-4147-A177-3AD203B41FA5}">
                      <a16:colId xmlns:a16="http://schemas.microsoft.com/office/drawing/2014/main" xmlns="" val="2859942439"/>
                    </a:ext>
                  </a:extLst>
                </a:gridCol>
                <a:gridCol w="1016000">
                  <a:extLst>
                    <a:ext uri="{9D8B030D-6E8A-4147-A177-3AD203B41FA5}">
                      <a16:colId xmlns:a16="http://schemas.microsoft.com/office/drawing/2014/main" xmlns="" val="2928020296"/>
                    </a:ext>
                  </a:extLst>
                </a:gridCol>
                <a:gridCol w="609600">
                  <a:extLst>
                    <a:ext uri="{9D8B030D-6E8A-4147-A177-3AD203B41FA5}">
                      <a16:colId xmlns:a16="http://schemas.microsoft.com/office/drawing/2014/main" xmlns="" val="553552603"/>
                    </a:ext>
                  </a:extLst>
                </a:gridCol>
              </a:tblGrid>
              <a:tr h="552450">
                <a:tc>
                  <a:txBody>
                    <a:bodyPr/>
                    <a:lstStyle/>
                    <a:p>
                      <a:pPr algn="ctr">
                        <a:lnSpc>
                          <a:spcPct val="107000"/>
                        </a:lnSpc>
                        <a:spcAft>
                          <a:spcPts val="800"/>
                        </a:spcAft>
                      </a:pPr>
                      <a:r>
                        <a:rPr lang="pt-BR" sz="1100" b="1">
                          <a:effectLst/>
                          <a:latin typeface="Arial" panose="020B0604020202020204" pitchFamily="34" charset="0"/>
                          <a:ea typeface="Times New Roman" panose="02020603050405020304" pitchFamily="18" charset="0"/>
                          <a:cs typeface="Times New Roman" panose="02020603050405020304" pitchFamily="18" charset="0"/>
                        </a:rPr>
                        <a:t>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b="1">
                          <a:effectLst/>
                          <a:latin typeface="Arial" panose="020B0604020202020204" pitchFamily="34" charset="0"/>
                          <a:ea typeface="Times New Roman" panose="02020603050405020304" pitchFamily="18" charset="0"/>
                          <a:cs typeface="Times New Roman" panose="02020603050405020304" pitchFamily="18" charset="0"/>
                        </a:rPr>
                        <a:t>Registros da área urbana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b="1">
                          <a:effectLst/>
                          <a:latin typeface="Arial" panose="020B0604020202020204" pitchFamily="34" charset="0"/>
                          <a:ea typeface="Times New Roman" panose="02020603050405020304" pitchFamily="18" charset="0"/>
                          <a:cs typeface="Times New Roman" panose="02020603050405020304" pitchFamily="18" charset="0"/>
                        </a:rPr>
                        <a:t>Registro das áreas rurais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b="1">
                          <a:effectLst/>
                          <a:latin typeface="Arial" panose="020B0604020202020204" pitchFamily="34" charset="0"/>
                          <a:ea typeface="Times New Roman" panose="02020603050405020304" pitchFamily="18" charset="0"/>
                          <a:cs typeface="Times New Roman" panose="02020603050405020304" pitchFamily="18" charset="0"/>
                        </a:rPr>
                        <a:t>Total de registros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b="1">
                          <a:effectLst/>
                          <a:latin typeface="Arial" panose="020B0604020202020204" pitchFamily="34" charset="0"/>
                          <a:ea typeface="Times New Roman" panose="02020603050405020304" pitchFamily="18" charset="0"/>
                          <a:cs typeface="Times New Roman" panose="02020603050405020304" pitchFamily="18" charset="0"/>
                        </a:rPr>
                        <a:t>Total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69372371"/>
                  </a:ext>
                </a:extLst>
              </a:tr>
              <a:tr h="190500">
                <a:tc>
                  <a:txBody>
                    <a:bodyPr/>
                    <a:lstStyle/>
                    <a:p>
                      <a:pPr algn="ctr">
                        <a:lnSpc>
                          <a:spcPct val="107000"/>
                        </a:lnSpc>
                        <a:spcAft>
                          <a:spcPts val="800"/>
                        </a:spcAft>
                      </a:pPr>
                      <a:r>
                        <a:rPr lang="pt-BR" sz="1100">
                          <a:effectLst/>
                          <a:latin typeface="Arial" panose="020B0604020202020204" pitchFamily="34" charset="0"/>
                          <a:ea typeface="Times New Roman" panose="02020603050405020304" pitchFamily="18" charset="0"/>
                          <a:cs typeface="Times New Roman" panose="02020603050405020304" pitchFamily="18" charset="0"/>
                        </a:rPr>
                        <a:t>2006-2011</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pt-BR" sz="1100">
                          <a:effectLst/>
                          <a:latin typeface="Arial" panose="020B0604020202020204" pitchFamily="34" charset="0"/>
                          <a:ea typeface="Times New Roman" panose="02020603050405020304" pitchFamily="18" charset="0"/>
                          <a:cs typeface="Times New Roman" panose="02020603050405020304" pitchFamily="18" charset="0"/>
                        </a:rPr>
                        <a:t>1.595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pt-BR" sz="1100">
                          <a:effectLst/>
                          <a:latin typeface="Arial" panose="020B0604020202020204" pitchFamily="34" charset="0"/>
                          <a:ea typeface="Times New Roman" panose="02020603050405020304" pitchFamily="18" charset="0"/>
                          <a:cs typeface="Times New Roman" panose="02020603050405020304" pitchFamily="18" charset="0"/>
                        </a:rPr>
                        <a:t>113</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pt-BR" sz="1100">
                          <a:effectLst/>
                          <a:latin typeface="Arial" panose="020B0604020202020204" pitchFamily="34" charset="0"/>
                          <a:ea typeface="Times New Roman" panose="02020603050405020304" pitchFamily="18" charset="0"/>
                          <a:cs typeface="Times New Roman" panose="02020603050405020304" pitchFamily="18" charset="0"/>
                        </a:rPr>
                        <a:t>1.708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pt-BR" sz="1100">
                          <a:effectLst/>
                          <a:latin typeface="Arial" panose="020B0604020202020204" pitchFamily="34" charset="0"/>
                          <a:ea typeface="Times New Roman" panose="02020603050405020304" pitchFamily="18" charset="0"/>
                          <a:cs typeface="Times New Roman" panose="02020603050405020304" pitchFamily="18" charset="0"/>
                        </a:rPr>
                        <a:t>6,7%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405952404"/>
                  </a:ext>
                </a:extLst>
              </a:tr>
              <a:tr h="114300">
                <a:tc>
                  <a:txBody>
                    <a:bodyPr/>
                    <a:lstStyle/>
                    <a:p>
                      <a:pPr algn="ctr">
                        <a:lnSpc>
                          <a:spcPct val="107000"/>
                        </a:lnSpc>
                        <a:spcAft>
                          <a:spcPts val="800"/>
                        </a:spcAft>
                      </a:pPr>
                      <a:r>
                        <a:rPr lang="pt-BR" sz="1100">
                          <a:effectLst/>
                          <a:latin typeface="Arial" panose="020B0604020202020204" pitchFamily="34" charset="0"/>
                          <a:ea typeface="Times New Roman" panose="02020603050405020304" pitchFamily="18" charset="0"/>
                          <a:cs typeface="Times New Roman" panose="02020603050405020304" pitchFamily="18" charset="0"/>
                        </a:rPr>
                        <a:t>2012-2018</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effectLst/>
                          <a:latin typeface="Arial" panose="020B0604020202020204" pitchFamily="34" charset="0"/>
                          <a:ea typeface="Times New Roman" panose="02020603050405020304" pitchFamily="18" charset="0"/>
                          <a:cs typeface="Times New Roman" panose="02020603050405020304" pitchFamily="18" charset="0"/>
                        </a:rPr>
                        <a:t>614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effectLst/>
                          <a:latin typeface="Arial" panose="020B0604020202020204" pitchFamily="34" charset="0"/>
                          <a:ea typeface="Times New Roman" panose="02020603050405020304" pitchFamily="18" charset="0"/>
                          <a:cs typeface="Times New Roman" panose="02020603050405020304" pitchFamily="18" charset="0"/>
                        </a:rPr>
                        <a:t>65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a:effectLst/>
                          <a:latin typeface="Arial" panose="020B0604020202020204" pitchFamily="34" charset="0"/>
                          <a:ea typeface="Times New Roman" panose="02020603050405020304" pitchFamily="18" charset="0"/>
                          <a:cs typeface="Times New Roman" panose="02020603050405020304" pitchFamily="18" charset="0"/>
                        </a:rPr>
                        <a:t>679</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100" dirty="0">
                          <a:effectLst/>
                          <a:latin typeface="Arial" panose="020B0604020202020204" pitchFamily="34" charset="0"/>
                          <a:ea typeface="Times New Roman" panose="02020603050405020304" pitchFamily="18" charset="0"/>
                          <a:cs typeface="Times New Roman" panose="02020603050405020304" pitchFamily="18" charset="0"/>
                        </a:rPr>
                        <a:t>9,6%</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4445635"/>
                  </a:ext>
                </a:extLst>
              </a:tr>
            </a:tbl>
          </a:graphicData>
        </a:graphic>
      </p:graphicFrame>
      <p:sp>
        <p:nvSpPr>
          <p:cNvPr id="48" name="Retângulo 47">
            <a:extLst>
              <a:ext uri="{FF2B5EF4-FFF2-40B4-BE49-F238E27FC236}">
                <a16:creationId xmlns:a16="http://schemas.microsoft.com/office/drawing/2014/main" xmlns="" id="{1E6E597A-CB68-4BED-B66C-62ECCFD32064}"/>
              </a:ext>
            </a:extLst>
          </p:cNvPr>
          <p:cNvSpPr/>
          <p:nvPr/>
        </p:nvSpPr>
        <p:spPr>
          <a:xfrm>
            <a:off x="867630" y="5289711"/>
            <a:ext cx="4275870" cy="246221"/>
          </a:xfrm>
          <a:prstGeom prst="rect">
            <a:avLst/>
          </a:prstGeom>
        </p:spPr>
        <p:txBody>
          <a:bodyPr wrap="square">
            <a:spAutoFit/>
          </a:bodyPr>
          <a:lstStyle/>
          <a:p>
            <a:r>
              <a:rPr lang="pt-BR" sz="1000" dirty="0">
                <a:latin typeface="Arial" panose="020B0604020202020204" pitchFamily="34" charset="0"/>
                <a:ea typeface="Calibri" panose="020F0502020204030204" pitchFamily="34" charset="0"/>
              </a:rPr>
              <a:t>Fonte: Elaboração própria com base nas informações do CIAM 2019</a:t>
            </a:r>
            <a:endParaRPr lang="pt-BR" sz="1000" dirty="0"/>
          </a:p>
        </p:txBody>
      </p:sp>
      <p:sp>
        <p:nvSpPr>
          <p:cNvPr id="49" name="Retângulo 48">
            <a:extLst>
              <a:ext uri="{FF2B5EF4-FFF2-40B4-BE49-F238E27FC236}">
                <a16:creationId xmlns:a16="http://schemas.microsoft.com/office/drawing/2014/main" xmlns="" id="{9B5E4CFE-0246-4E30-B262-29EF293DCCEA}"/>
              </a:ext>
            </a:extLst>
          </p:cNvPr>
          <p:cNvSpPr/>
          <p:nvPr/>
        </p:nvSpPr>
        <p:spPr>
          <a:xfrm>
            <a:off x="212035" y="5665849"/>
            <a:ext cx="6433930" cy="3212098"/>
          </a:xfrm>
          <a:prstGeom prst="rect">
            <a:avLst/>
          </a:prstGeom>
        </p:spPr>
        <p:txBody>
          <a:bodyPr wrap="square">
            <a:spAutoFit/>
          </a:bodyPr>
          <a:lstStyle/>
          <a:p>
            <a:pPr indent="449580" algn="just">
              <a:lnSpc>
                <a:spcPct val="150000"/>
              </a:lnSpc>
              <a:spcBef>
                <a:spcPts val="1200"/>
              </a:spcBef>
              <a:spcAft>
                <a:spcPts val="800"/>
              </a:spcAft>
            </a:pPr>
            <a:r>
              <a:rPr lang="pt-BR" sz="1200" dirty="0">
                <a:latin typeface="Arial" panose="020B0604020202020204" pitchFamily="34" charset="0"/>
                <a:ea typeface="Calibri" panose="020F0502020204030204" pitchFamily="34" charset="0"/>
                <a:cs typeface="Times New Roman" panose="02020603050405020304" pitchFamily="18" charset="0"/>
              </a:rPr>
              <a:t>Os dados apontam que dos 1.708 casos analisados, no período de 2006 a 2011, apenas 113 são oriundos da zona rural, representando apenas 6,7% das fichas analisadas. Quanto ao período de 2012 a 2018, das 679 fichas, apenas 65 são casos da zona rural, o que representa 9,6% do material analisado. As informações preocupam, pois, o campo ainda carrega os tradicionalismos do sistema patriarcal e é neste lugar, ainda invisibilidade pelo Estado, que as políticas públicas básicas demoram a chegar, em especial, às ligadas aos direitos das mulheres.</a:t>
            </a: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1200" dirty="0">
                <a:latin typeface="Arial" panose="020B0604020202020204" pitchFamily="34" charset="0"/>
                <a:ea typeface="Calibri" panose="020F0502020204030204" pitchFamily="34" charset="0"/>
              </a:rPr>
              <a:t>	Alguns aspectos poderiam ser justificados, pela ausência de incentivos e políticas públicas voltadas para a prevenção da violência contra as mulheres no campo, a desinformação a respeito do funcionamento dos mecanismos de enfrentamento, que geralmente funcionam na zona urbana, a distância entre as comunidades rurais e a sede, </a:t>
            </a:r>
            <a:endParaRPr lang="pt-BR" sz="1200" dirty="0"/>
          </a:p>
        </p:txBody>
      </p:sp>
    </p:spTree>
    <p:extLst>
      <p:ext uri="{BB962C8B-B14F-4D97-AF65-F5344CB8AC3E}">
        <p14:creationId xmlns:p14="http://schemas.microsoft.com/office/powerpoint/2010/main" val="25863034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27E7C746-45E8-406E-A734-6526B07ECBC9}"/>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DCB9C061-82E7-4775-B390-4E6E4CA92F30}"/>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30A59FDC-4C1B-40C9-979D-0B7494D86D3D}"/>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AD8CA296-A8A4-4215-ABB8-431537C1A2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1D295CAB-6AD5-4BDC-8E56-11E33D790FD6}"/>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6BB265D6-2AE5-40CC-B6C0-FE1DCC86138A}"/>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DE1F4D9D-5ACB-493D-9F8E-1BE5A286EB26}"/>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925B1988-DD21-40BB-B032-29260BFA4C13}"/>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90</a:t>
            </a:r>
          </a:p>
        </p:txBody>
      </p:sp>
      <p:pic>
        <p:nvPicPr>
          <p:cNvPr id="12" name="Imagem 11">
            <a:extLst>
              <a:ext uri="{FF2B5EF4-FFF2-40B4-BE49-F238E27FC236}">
                <a16:creationId xmlns:a16="http://schemas.microsoft.com/office/drawing/2014/main" xmlns="" id="{8425CD4F-35D3-45F5-A0D7-54633DC6F4C3}"/>
              </a:ext>
            </a:extLst>
          </p:cNvPr>
          <p:cNvPicPr>
            <a:picLocks noChangeAspect="1"/>
          </p:cNvPicPr>
          <p:nvPr/>
        </p:nvPicPr>
        <p:blipFill>
          <a:blip r:embed="rId4"/>
          <a:stretch>
            <a:fillRect/>
          </a:stretch>
        </p:blipFill>
        <p:spPr>
          <a:xfrm>
            <a:off x="283430" y="1007442"/>
            <a:ext cx="6324600" cy="8791651"/>
          </a:xfrm>
          <a:prstGeom prst="rect">
            <a:avLst/>
          </a:prstGeom>
        </p:spPr>
      </p:pic>
    </p:spTree>
    <p:extLst>
      <p:ext uri="{BB962C8B-B14F-4D97-AF65-F5344CB8AC3E}">
        <p14:creationId xmlns:p14="http://schemas.microsoft.com/office/powerpoint/2010/main" val="850028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E1E46A2F-7472-46E0-8D09-63C3F0A12C0E}"/>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255A5CB7-ED4D-430F-9E3C-7E1DDCCED6BB}"/>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0BE43803-70E9-4A83-A642-04AC33833EF5}"/>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E3596E61-79E1-441C-8EDC-EE7512BA6E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E82D7ABF-1826-405B-9893-594D2B902B7F}"/>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58D1E138-1F46-4243-92B2-685A77E24F7D}"/>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7C5DB434-28D4-4185-A6B2-28FF41385201}"/>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1611D655-548C-4655-B2BC-806DED44DA43}"/>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91</a:t>
            </a:r>
          </a:p>
        </p:txBody>
      </p:sp>
      <p:pic>
        <p:nvPicPr>
          <p:cNvPr id="12" name="Imagem 11">
            <a:extLst>
              <a:ext uri="{FF2B5EF4-FFF2-40B4-BE49-F238E27FC236}">
                <a16:creationId xmlns:a16="http://schemas.microsoft.com/office/drawing/2014/main" xmlns="" id="{E4EA3C42-20B0-4E29-B5B5-D0FFCF6451C2}"/>
              </a:ext>
            </a:extLst>
          </p:cNvPr>
          <p:cNvPicPr>
            <a:picLocks noChangeAspect="1"/>
          </p:cNvPicPr>
          <p:nvPr/>
        </p:nvPicPr>
        <p:blipFill>
          <a:blip r:embed="rId4"/>
          <a:stretch>
            <a:fillRect/>
          </a:stretch>
        </p:blipFill>
        <p:spPr>
          <a:xfrm>
            <a:off x="312005" y="1095989"/>
            <a:ext cx="6267450" cy="6854688"/>
          </a:xfrm>
          <a:prstGeom prst="rect">
            <a:avLst/>
          </a:prstGeom>
        </p:spPr>
      </p:pic>
    </p:spTree>
    <p:extLst>
      <p:ext uri="{BB962C8B-B14F-4D97-AF65-F5344CB8AC3E}">
        <p14:creationId xmlns:p14="http://schemas.microsoft.com/office/powerpoint/2010/main" val="34943811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xmlns="" id="{5421F208-4CE2-451A-B8AA-287E6A237A7C}"/>
              </a:ext>
            </a:extLst>
          </p:cNvPr>
          <p:cNvGrpSpPr/>
          <p:nvPr/>
        </p:nvGrpSpPr>
        <p:grpSpPr>
          <a:xfrm>
            <a:off x="0" y="-110123"/>
            <a:ext cx="6874731" cy="9807147"/>
            <a:chOff x="0" y="-169757"/>
            <a:chExt cx="6874731" cy="9807147"/>
          </a:xfrm>
        </p:grpSpPr>
        <p:grpSp>
          <p:nvGrpSpPr>
            <p:cNvPr id="5" name="Agrupar 4">
              <a:extLst>
                <a:ext uri="{FF2B5EF4-FFF2-40B4-BE49-F238E27FC236}">
                  <a16:creationId xmlns:a16="http://schemas.microsoft.com/office/drawing/2014/main" xmlns="" id="{62C945F5-F314-4961-BA8A-A3AC13333050}"/>
                </a:ext>
              </a:extLst>
            </p:cNvPr>
            <p:cNvGrpSpPr/>
            <p:nvPr/>
          </p:nvGrpSpPr>
          <p:grpSpPr>
            <a:xfrm>
              <a:off x="5526156" y="-169757"/>
              <a:ext cx="1331843" cy="999925"/>
              <a:chOff x="5445979" y="-152402"/>
              <a:chExt cx="1428750" cy="1295392"/>
            </a:xfrm>
          </p:grpSpPr>
          <p:sp>
            <p:nvSpPr>
              <p:cNvPr id="9" name="Seta: para Cima 8">
                <a:extLst>
                  <a:ext uri="{FF2B5EF4-FFF2-40B4-BE49-F238E27FC236}">
                    <a16:creationId xmlns:a16="http://schemas.microsoft.com/office/drawing/2014/main" xmlns="" id="{440E7413-4A17-4138-9702-08473E61A640}"/>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0" descr="Imagem relacionada">
                <a:extLst>
                  <a:ext uri="{FF2B5EF4-FFF2-40B4-BE49-F238E27FC236}">
                    <a16:creationId xmlns:a16="http://schemas.microsoft.com/office/drawing/2014/main" xmlns="" id="{4C30CF96-90E2-4CE7-B41F-3C8DDBF782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Agrupar 5">
              <a:extLst>
                <a:ext uri="{FF2B5EF4-FFF2-40B4-BE49-F238E27FC236}">
                  <a16:creationId xmlns:a16="http://schemas.microsoft.com/office/drawing/2014/main" xmlns="" id="{1D90F9CC-DF93-4C49-9848-372D1B00EB77}"/>
                </a:ext>
              </a:extLst>
            </p:cNvPr>
            <p:cNvGrpSpPr/>
            <p:nvPr/>
          </p:nvGrpSpPr>
          <p:grpSpPr>
            <a:xfrm>
              <a:off x="0" y="9568809"/>
              <a:ext cx="6874731" cy="68581"/>
              <a:chOff x="-1" y="9414509"/>
              <a:chExt cx="6874731" cy="68581"/>
            </a:xfrm>
          </p:grpSpPr>
          <p:sp>
            <p:nvSpPr>
              <p:cNvPr id="7" name="Seta: para Cima 6">
                <a:extLst>
                  <a:ext uri="{FF2B5EF4-FFF2-40B4-BE49-F238E27FC236}">
                    <a16:creationId xmlns:a16="http://schemas.microsoft.com/office/drawing/2014/main" xmlns="" id="{A45F0B25-944A-43B1-A8CF-03A6B3C3E377}"/>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reto 7">
                <a:extLst>
                  <a:ext uri="{FF2B5EF4-FFF2-40B4-BE49-F238E27FC236}">
                    <a16:creationId xmlns:a16="http://schemas.microsoft.com/office/drawing/2014/main" xmlns="" id="{0C593640-E02D-4BF0-BA91-851B0A93F6FE}"/>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1" name="CaixaDeTexto 10">
            <a:extLst>
              <a:ext uri="{FF2B5EF4-FFF2-40B4-BE49-F238E27FC236}">
                <a16:creationId xmlns:a16="http://schemas.microsoft.com/office/drawing/2014/main" xmlns="" id="{03B71A2D-3CF6-4DEB-8C6E-D915A0FDBB4A}"/>
              </a:ext>
            </a:extLst>
          </p:cNvPr>
          <p:cNvSpPr txBox="1"/>
          <p:nvPr/>
        </p:nvSpPr>
        <p:spPr>
          <a:xfrm>
            <a:off x="6190839" y="213702"/>
            <a:ext cx="550958" cy="369332"/>
          </a:xfrm>
          <a:prstGeom prst="rect">
            <a:avLst/>
          </a:prstGeom>
          <a:noFill/>
        </p:spPr>
        <p:txBody>
          <a:bodyPr wrap="square" rtlCol="0">
            <a:spAutoFit/>
          </a:bodyPr>
          <a:lstStyle/>
          <a:p>
            <a:r>
              <a:rPr lang="pt-BR" b="1" dirty="0">
                <a:solidFill>
                  <a:schemeClr val="bg1"/>
                </a:solidFill>
              </a:rPr>
              <a:t>92</a:t>
            </a:r>
          </a:p>
        </p:txBody>
      </p:sp>
      <p:pic>
        <p:nvPicPr>
          <p:cNvPr id="12" name="Imagem 11">
            <a:extLst>
              <a:ext uri="{FF2B5EF4-FFF2-40B4-BE49-F238E27FC236}">
                <a16:creationId xmlns:a16="http://schemas.microsoft.com/office/drawing/2014/main" xmlns="" id="{667E1543-C214-444A-AAA6-FE2679B0B40D}"/>
              </a:ext>
            </a:extLst>
          </p:cNvPr>
          <p:cNvPicPr>
            <a:picLocks noChangeAspect="1"/>
          </p:cNvPicPr>
          <p:nvPr/>
        </p:nvPicPr>
        <p:blipFill>
          <a:blip r:embed="rId4"/>
          <a:stretch>
            <a:fillRect/>
          </a:stretch>
        </p:blipFill>
        <p:spPr>
          <a:xfrm>
            <a:off x="372054" y="992216"/>
            <a:ext cx="6147351" cy="8806866"/>
          </a:xfrm>
          <a:prstGeom prst="rect">
            <a:avLst/>
          </a:prstGeom>
        </p:spPr>
      </p:pic>
    </p:spTree>
    <p:extLst>
      <p:ext uri="{BB962C8B-B14F-4D97-AF65-F5344CB8AC3E}">
        <p14:creationId xmlns:p14="http://schemas.microsoft.com/office/powerpoint/2010/main" val="32804994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xmlns="" id="{0CDD6CF0-0B4B-45C0-A1E6-8B6F4146439E}"/>
              </a:ext>
            </a:extLst>
          </p:cNvPr>
          <p:cNvGrpSpPr/>
          <p:nvPr/>
        </p:nvGrpSpPr>
        <p:grpSpPr>
          <a:xfrm>
            <a:off x="0" y="-110123"/>
            <a:ext cx="6874731" cy="9807147"/>
            <a:chOff x="0" y="-169757"/>
            <a:chExt cx="6874731" cy="9807147"/>
          </a:xfrm>
        </p:grpSpPr>
        <p:grpSp>
          <p:nvGrpSpPr>
            <p:cNvPr id="6" name="Agrupar 5">
              <a:extLst>
                <a:ext uri="{FF2B5EF4-FFF2-40B4-BE49-F238E27FC236}">
                  <a16:creationId xmlns:a16="http://schemas.microsoft.com/office/drawing/2014/main" xmlns="" id="{C3652B2B-5008-4B6A-BE93-1776FD426D3B}"/>
                </a:ext>
              </a:extLst>
            </p:cNvPr>
            <p:cNvGrpSpPr/>
            <p:nvPr/>
          </p:nvGrpSpPr>
          <p:grpSpPr>
            <a:xfrm>
              <a:off x="5526156" y="-169757"/>
              <a:ext cx="1331843" cy="999925"/>
              <a:chOff x="5445979" y="-152402"/>
              <a:chExt cx="1428750" cy="1295392"/>
            </a:xfrm>
          </p:grpSpPr>
          <p:sp>
            <p:nvSpPr>
              <p:cNvPr id="10" name="Seta: para Cima 9">
                <a:extLst>
                  <a:ext uri="{FF2B5EF4-FFF2-40B4-BE49-F238E27FC236}">
                    <a16:creationId xmlns:a16="http://schemas.microsoft.com/office/drawing/2014/main" xmlns="" id="{678FC83B-29BC-4B88-B5D6-BB3F33D76292}"/>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Picture 20" descr="Imagem relacionada">
                <a:extLst>
                  <a:ext uri="{FF2B5EF4-FFF2-40B4-BE49-F238E27FC236}">
                    <a16:creationId xmlns:a16="http://schemas.microsoft.com/office/drawing/2014/main" xmlns="" id="{63AC8639-6F14-41A9-82F8-E11A36D1FF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Agrupar 6">
              <a:extLst>
                <a:ext uri="{FF2B5EF4-FFF2-40B4-BE49-F238E27FC236}">
                  <a16:creationId xmlns:a16="http://schemas.microsoft.com/office/drawing/2014/main" xmlns="" id="{F03472AF-9D78-4C46-B135-E5F222518335}"/>
                </a:ext>
              </a:extLst>
            </p:cNvPr>
            <p:cNvGrpSpPr/>
            <p:nvPr/>
          </p:nvGrpSpPr>
          <p:grpSpPr>
            <a:xfrm>
              <a:off x="0" y="9568809"/>
              <a:ext cx="6874731" cy="68581"/>
              <a:chOff x="-1" y="9414509"/>
              <a:chExt cx="6874731" cy="68581"/>
            </a:xfrm>
          </p:grpSpPr>
          <p:sp>
            <p:nvSpPr>
              <p:cNvPr id="8" name="Seta: para Cima 7">
                <a:extLst>
                  <a:ext uri="{FF2B5EF4-FFF2-40B4-BE49-F238E27FC236}">
                    <a16:creationId xmlns:a16="http://schemas.microsoft.com/office/drawing/2014/main" xmlns="" id="{B4817A41-602B-456E-B6D0-9F6F60740A40}"/>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9" name="Conector reto 8">
                <a:extLst>
                  <a:ext uri="{FF2B5EF4-FFF2-40B4-BE49-F238E27FC236}">
                    <a16:creationId xmlns:a16="http://schemas.microsoft.com/office/drawing/2014/main" xmlns="" id="{186EA414-F27C-4178-9D54-72B1D6C3583C}"/>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2" name="CaixaDeTexto 11">
            <a:extLst>
              <a:ext uri="{FF2B5EF4-FFF2-40B4-BE49-F238E27FC236}">
                <a16:creationId xmlns:a16="http://schemas.microsoft.com/office/drawing/2014/main" xmlns="" id="{3DA1DF6B-95E7-4496-A519-758560E4ADF7}"/>
              </a:ext>
            </a:extLst>
          </p:cNvPr>
          <p:cNvSpPr txBox="1"/>
          <p:nvPr/>
        </p:nvSpPr>
        <p:spPr>
          <a:xfrm>
            <a:off x="6190839" y="194652"/>
            <a:ext cx="550958" cy="369332"/>
          </a:xfrm>
          <a:prstGeom prst="rect">
            <a:avLst/>
          </a:prstGeom>
          <a:noFill/>
        </p:spPr>
        <p:txBody>
          <a:bodyPr wrap="square" rtlCol="0">
            <a:spAutoFit/>
          </a:bodyPr>
          <a:lstStyle/>
          <a:p>
            <a:r>
              <a:rPr lang="pt-BR" b="1" dirty="0">
                <a:solidFill>
                  <a:schemeClr val="bg1"/>
                </a:solidFill>
              </a:rPr>
              <a:t>93</a:t>
            </a:r>
          </a:p>
        </p:txBody>
      </p:sp>
      <p:pic>
        <p:nvPicPr>
          <p:cNvPr id="13" name="Imagem 12">
            <a:extLst>
              <a:ext uri="{FF2B5EF4-FFF2-40B4-BE49-F238E27FC236}">
                <a16:creationId xmlns:a16="http://schemas.microsoft.com/office/drawing/2014/main" xmlns="" id="{7348057D-D1BC-415A-B51A-3E5EDF34A49B}"/>
              </a:ext>
            </a:extLst>
          </p:cNvPr>
          <p:cNvPicPr>
            <a:picLocks noChangeAspect="1"/>
          </p:cNvPicPr>
          <p:nvPr/>
        </p:nvPicPr>
        <p:blipFill>
          <a:blip r:embed="rId4"/>
          <a:stretch>
            <a:fillRect/>
          </a:stretch>
        </p:blipFill>
        <p:spPr>
          <a:xfrm>
            <a:off x="247650" y="1031145"/>
            <a:ext cx="6305550" cy="7843710"/>
          </a:xfrm>
          <a:prstGeom prst="rect">
            <a:avLst/>
          </a:prstGeom>
        </p:spPr>
      </p:pic>
    </p:spTree>
    <p:extLst>
      <p:ext uri="{BB962C8B-B14F-4D97-AF65-F5344CB8AC3E}">
        <p14:creationId xmlns:p14="http://schemas.microsoft.com/office/powerpoint/2010/main" val="17310402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xmlns="" id="{9B89F771-4BD0-46BE-A23D-3602BDFC1B42}"/>
              </a:ext>
            </a:extLst>
          </p:cNvPr>
          <p:cNvSpPr/>
          <p:nvPr/>
        </p:nvSpPr>
        <p:spPr>
          <a:xfrm>
            <a:off x="2091583" y="5338415"/>
            <a:ext cx="2709863" cy="3539430"/>
          </a:xfrm>
          <a:prstGeom prst="rect">
            <a:avLst/>
          </a:prstGeom>
        </p:spPr>
        <p:txBody>
          <a:bodyPr wrap="square">
            <a:spAutoFit/>
          </a:bodyPr>
          <a:lstStyle/>
          <a:p>
            <a:pPr algn="just"/>
            <a:r>
              <a:rPr lang="pt-BR" sz="1400" dirty="0">
                <a:solidFill>
                  <a:srgbClr val="000000"/>
                </a:solidFill>
                <a:latin typeface="Arial" panose="020B0604020202020204" pitchFamily="34" charset="0"/>
                <a:cs typeface="Arial" panose="020B0604020202020204" pitchFamily="34" charset="0"/>
              </a:rPr>
              <a:t>Bacharel em Comunicação Social Jornalismo em Multimeios, pela Universidade do Estado da Bahia (UNEB); Especialista em Sociologia para o Ensino Médio pela Universidade Federal da Bahia (UFBA); Mestranda em Extensão Rural pelo Programa de Pós-graduação em Extensão Rural, da Universidade Federal do Vale do São Francisco (UNIVASF). Assessora de imprensa na Câmara de Vereadores de Juazeiro-BA.</a:t>
            </a:r>
            <a:endParaRPr lang="pt-BR" sz="1400" dirty="0">
              <a:latin typeface="Arial" panose="020B0604020202020204" pitchFamily="34" charset="0"/>
              <a:cs typeface="Arial" panose="020B0604020202020204" pitchFamily="34" charset="0"/>
            </a:endParaRPr>
          </a:p>
        </p:txBody>
      </p:sp>
      <p:grpSp>
        <p:nvGrpSpPr>
          <p:cNvPr id="6" name="Agrupar 5">
            <a:extLst>
              <a:ext uri="{FF2B5EF4-FFF2-40B4-BE49-F238E27FC236}">
                <a16:creationId xmlns:a16="http://schemas.microsoft.com/office/drawing/2014/main" xmlns="" id="{F80EBFB5-162C-49BA-9C53-272242841788}"/>
              </a:ext>
            </a:extLst>
          </p:cNvPr>
          <p:cNvGrpSpPr/>
          <p:nvPr/>
        </p:nvGrpSpPr>
        <p:grpSpPr>
          <a:xfrm>
            <a:off x="28575" y="-110123"/>
            <a:ext cx="6874731" cy="9807147"/>
            <a:chOff x="0" y="-169757"/>
            <a:chExt cx="6874731" cy="9807147"/>
          </a:xfrm>
        </p:grpSpPr>
        <p:grpSp>
          <p:nvGrpSpPr>
            <p:cNvPr id="7" name="Agrupar 6">
              <a:extLst>
                <a:ext uri="{FF2B5EF4-FFF2-40B4-BE49-F238E27FC236}">
                  <a16:creationId xmlns:a16="http://schemas.microsoft.com/office/drawing/2014/main" xmlns="" id="{6FCF8F12-AEF0-4295-9100-2D9C6E9E1481}"/>
                </a:ext>
              </a:extLst>
            </p:cNvPr>
            <p:cNvGrpSpPr/>
            <p:nvPr/>
          </p:nvGrpSpPr>
          <p:grpSpPr>
            <a:xfrm>
              <a:off x="5526156" y="-169757"/>
              <a:ext cx="1331843" cy="999925"/>
              <a:chOff x="5445979" y="-152402"/>
              <a:chExt cx="1428750" cy="1295392"/>
            </a:xfrm>
          </p:grpSpPr>
          <p:sp>
            <p:nvSpPr>
              <p:cNvPr id="11" name="Seta: para Cima 10">
                <a:extLst>
                  <a:ext uri="{FF2B5EF4-FFF2-40B4-BE49-F238E27FC236}">
                    <a16:creationId xmlns:a16="http://schemas.microsoft.com/office/drawing/2014/main" xmlns="" id="{DA850013-B663-4B27-994E-802E50824269}"/>
                  </a:ext>
                </a:extLst>
              </p:cNvPr>
              <p:cNvSpPr/>
              <p:nvPr/>
            </p:nvSpPr>
            <p:spPr>
              <a:xfrm rot="10800000">
                <a:off x="5922229" y="-2"/>
                <a:ext cx="952500" cy="1142992"/>
              </a:xfrm>
              <a:prstGeom prst="upArrow">
                <a:avLst>
                  <a:gd name="adj1" fmla="val 100000"/>
                  <a:gd name="adj2" fmla="val 32667"/>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20" descr="Imagem relacionada">
                <a:extLst>
                  <a:ext uri="{FF2B5EF4-FFF2-40B4-BE49-F238E27FC236}">
                    <a16:creationId xmlns:a16="http://schemas.microsoft.com/office/drawing/2014/main" xmlns="" id="{B384FCCD-70BC-4538-A9B8-83AF555B74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979" y="-152402"/>
                <a:ext cx="952500" cy="952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Agrupar 7">
              <a:extLst>
                <a:ext uri="{FF2B5EF4-FFF2-40B4-BE49-F238E27FC236}">
                  <a16:creationId xmlns:a16="http://schemas.microsoft.com/office/drawing/2014/main" xmlns="" id="{7526589B-39DA-411E-9A95-8EEB83E2E4CE}"/>
                </a:ext>
              </a:extLst>
            </p:cNvPr>
            <p:cNvGrpSpPr/>
            <p:nvPr/>
          </p:nvGrpSpPr>
          <p:grpSpPr>
            <a:xfrm>
              <a:off x="0" y="9568809"/>
              <a:ext cx="6874731" cy="68581"/>
              <a:chOff x="-1" y="9414509"/>
              <a:chExt cx="6874731" cy="68581"/>
            </a:xfrm>
          </p:grpSpPr>
          <p:sp>
            <p:nvSpPr>
              <p:cNvPr id="9" name="Seta: para Cima 8">
                <a:extLst>
                  <a:ext uri="{FF2B5EF4-FFF2-40B4-BE49-F238E27FC236}">
                    <a16:creationId xmlns:a16="http://schemas.microsoft.com/office/drawing/2014/main" xmlns="" id="{CE1C0186-FAFF-40E6-A893-94351E8B18BC}"/>
                  </a:ext>
                </a:extLst>
              </p:cNvPr>
              <p:cNvSpPr/>
              <p:nvPr/>
            </p:nvSpPr>
            <p:spPr>
              <a:xfrm rot="16200000" flipH="1">
                <a:off x="3411439" y="6019800"/>
                <a:ext cx="68581" cy="6858000"/>
              </a:xfrm>
              <a:prstGeom prst="upArrow">
                <a:avLst>
                  <a:gd name="adj1" fmla="val 100000"/>
                  <a:gd name="adj2" fmla="val 0"/>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0" name="Conector reto 9">
                <a:extLst>
                  <a:ext uri="{FF2B5EF4-FFF2-40B4-BE49-F238E27FC236}">
                    <a16:creationId xmlns:a16="http://schemas.microsoft.com/office/drawing/2014/main" xmlns="" id="{96A7D1D3-05C5-4080-9613-9DEBBF0585AF}"/>
                  </a:ext>
                </a:extLst>
              </p:cNvPr>
              <p:cNvCxnSpPr/>
              <p:nvPr/>
            </p:nvCxnSpPr>
            <p:spPr>
              <a:xfrm>
                <a:off x="-1" y="9448799"/>
                <a:ext cx="685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13" name="CaixaDeTexto 12">
            <a:extLst>
              <a:ext uri="{FF2B5EF4-FFF2-40B4-BE49-F238E27FC236}">
                <a16:creationId xmlns:a16="http://schemas.microsoft.com/office/drawing/2014/main" xmlns="" id="{7C1F8764-1917-400E-A94E-5C9D9D8B836D}"/>
              </a:ext>
            </a:extLst>
          </p:cNvPr>
          <p:cNvSpPr txBox="1"/>
          <p:nvPr/>
        </p:nvSpPr>
        <p:spPr>
          <a:xfrm>
            <a:off x="6219414" y="194652"/>
            <a:ext cx="550958" cy="369332"/>
          </a:xfrm>
          <a:prstGeom prst="rect">
            <a:avLst/>
          </a:prstGeom>
          <a:noFill/>
        </p:spPr>
        <p:txBody>
          <a:bodyPr wrap="square" rtlCol="0">
            <a:spAutoFit/>
          </a:bodyPr>
          <a:lstStyle/>
          <a:p>
            <a:r>
              <a:rPr lang="pt-BR" b="1" dirty="0">
                <a:solidFill>
                  <a:schemeClr val="bg1"/>
                </a:solidFill>
              </a:rPr>
              <a:t>94</a:t>
            </a:r>
          </a:p>
        </p:txBody>
      </p:sp>
      <p:pic>
        <p:nvPicPr>
          <p:cNvPr id="16" name="Imagem 15">
            <a:extLst>
              <a:ext uri="{FF2B5EF4-FFF2-40B4-BE49-F238E27FC236}">
                <a16:creationId xmlns:a16="http://schemas.microsoft.com/office/drawing/2014/main" xmlns="" id="{960A244A-745B-4008-9ED1-3377A270B1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399" y="2109730"/>
            <a:ext cx="2709863" cy="2709863"/>
          </a:xfrm>
          <a:prstGeom prst="rect">
            <a:avLst/>
          </a:prstGeom>
        </p:spPr>
      </p:pic>
      <p:sp>
        <p:nvSpPr>
          <p:cNvPr id="18" name="CaixaDeTexto 17">
            <a:extLst>
              <a:ext uri="{FF2B5EF4-FFF2-40B4-BE49-F238E27FC236}">
                <a16:creationId xmlns:a16="http://schemas.microsoft.com/office/drawing/2014/main" xmlns="" id="{74B868EB-3AFA-4E61-8AC5-3CB2E967872D}"/>
              </a:ext>
            </a:extLst>
          </p:cNvPr>
          <p:cNvSpPr txBox="1"/>
          <p:nvPr/>
        </p:nvSpPr>
        <p:spPr>
          <a:xfrm>
            <a:off x="1806726" y="4901742"/>
            <a:ext cx="3211208" cy="369332"/>
          </a:xfrm>
          <a:prstGeom prst="rect">
            <a:avLst/>
          </a:prstGeom>
          <a:noFill/>
        </p:spPr>
        <p:txBody>
          <a:bodyPr wrap="square" rtlCol="0">
            <a:spAutoFit/>
          </a:bodyPr>
          <a:lstStyle/>
          <a:p>
            <a:pPr algn="ctr"/>
            <a:r>
              <a:rPr lang="pt-BR" b="1" dirty="0">
                <a:latin typeface="Arial" panose="020B0604020202020204" pitchFamily="34" charset="0"/>
                <a:cs typeface="Arial" panose="020B0604020202020204" pitchFamily="34" charset="0"/>
              </a:rPr>
              <a:t>Sheila Feitosa Santos </a:t>
            </a:r>
          </a:p>
        </p:txBody>
      </p:sp>
    </p:spTree>
    <p:extLst>
      <p:ext uri="{BB962C8B-B14F-4D97-AF65-F5344CB8AC3E}">
        <p14:creationId xmlns:p14="http://schemas.microsoft.com/office/powerpoint/2010/main" val="37197650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xmlns="" id="{4AA15693-0D93-45AB-99E1-FE4034A66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6858000" cy="9925050"/>
          </a:xfrm>
          <a:prstGeom prst="rect">
            <a:avLst/>
          </a:prstGeom>
        </p:spPr>
      </p:pic>
      <p:pic>
        <p:nvPicPr>
          <p:cNvPr id="1026" name="Picture 2" descr="Resultado de imagem para logomarca univasf png">
            <a:extLst>
              <a:ext uri="{FF2B5EF4-FFF2-40B4-BE49-F238E27FC236}">
                <a16:creationId xmlns:a16="http://schemas.microsoft.com/office/drawing/2014/main" xmlns="" id="{C7C5FCBA-0DB5-4106-9016-5D8A55F9A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698" y="7984344"/>
            <a:ext cx="1850040" cy="6955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m para logomarca extensão rural univasf png">
            <a:extLst>
              <a:ext uri="{FF2B5EF4-FFF2-40B4-BE49-F238E27FC236}">
                <a16:creationId xmlns:a16="http://schemas.microsoft.com/office/drawing/2014/main" xmlns="" id="{DE2A6591-963E-40B6-8F5B-CA168B4D38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263" y="7984344"/>
            <a:ext cx="1690687" cy="695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694852"/>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1278</TotalTime>
  <Words>19187</Words>
  <Application>Microsoft Office PowerPoint</Application>
  <PresentationFormat>Papel A4 (210 x 297 mm)</PresentationFormat>
  <Paragraphs>516</Paragraphs>
  <Slides>95</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95</vt:i4>
      </vt:variant>
    </vt:vector>
  </HeadingPairs>
  <TitlesOfParts>
    <vt:vector size="101" baseType="lpstr">
      <vt:lpstr>Arial</vt:lpstr>
      <vt:lpstr>Calibri</vt:lpstr>
      <vt:lpstr>Calibri Light</vt:lpstr>
      <vt:lpstr>Helvetica</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Shirlan Feitosa</dc:creator>
  <cp:lastModifiedBy>Lucimar</cp:lastModifiedBy>
  <cp:revision>74</cp:revision>
  <dcterms:created xsi:type="dcterms:W3CDTF">2019-12-27T02:25:47Z</dcterms:created>
  <dcterms:modified xsi:type="dcterms:W3CDTF">2020-01-14T16:33:21Z</dcterms:modified>
</cp:coreProperties>
</file>